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handoutMasterIdLst>
    <p:handoutMasterId r:id="rId69"/>
  </p:handoutMasterIdLst>
  <p:sldIdLst>
    <p:sldId id="293" r:id="rId2"/>
    <p:sldId id="294" r:id="rId3"/>
    <p:sldId id="296" r:id="rId4"/>
    <p:sldId id="322" r:id="rId5"/>
    <p:sldId id="331" r:id="rId6"/>
    <p:sldId id="324" r:id="rId7"/>
    <p:sldId id="323" r:id="rId8"/>
    <p:sldId id="325" r:id="rId9"/>
    <p:sldId id="326" r:id="rId10"/>
    <p:sldId id="327" r:id="rId11"/>
    <p:sldId id="328" r:id="rId12"/>
    <p:sldId id="332" r:id="rId13"/>
    <p:sldId id="333" r:id="rId14"/>
    <p:sldId id="329" r:id="rId15"/>
    <p:sldId id="330" r:id="rId16"/>
    <p:sldId id="334" r:id="rId17"/>
    <p:sldId id="335" r:id="rId18"/>
    <p:sldId id="337" r:id="rId19"/>
    <p:sldId id="338" r:id="rId20"/>
    <p:sldId id="339" r:id="rId21"/>
    <p:sldId id="336" r:id="rId22"/>
    <p:sldId id="340" r:id="rId23"/>
    <p:sldId id="342" r:id="rId24"/>
    <p:sldId id="343" r:id="rId25"/>
    <p:sldId id="344" r:id="rId26"/>
    <p:sldId id="345" r:id="rId27"/>
    <p:sldId id="346" r:id="rId28"/>
    <p:sldId id="347" r:id="rId29"/>
    <p:sldId id="348" r:id="rId30"/>
    <p:sldId id="349" r:id="rId31"/>
    <p:sldId id="350" r:id="rId32"/>
    <p:sldId id="352" r:id="rId33"/>
    <p:sldId id="353" r:id="rId34"/>
    <p:sldId id="351" r:id="rId35"/>
    <p:sldId id="354" r:id="rId36"/>
    <p:sldId id="357" r:id="rId37"/>
    <p:sldId id="355" r:id="rId38"/>
    <p:sldId id="356" r:id="rId39"/>
    <p:sldId id="359" r:id="rId40"/>
    <p:sldId id="358" r:id="rId41"/>
    <p:sldId id="361" r:id="rId42"/>
    <p:sldId id="363" r:id="rId43"/>
    <p:sldId id="362" r:id="rId44"/>
    <p:sldId id="364" r:id="rId45"/>
    <p:sldId id="365" r:id="rId46"/>
    <p:sldId id="367" r:id="rId47"/>
    <p:sldId id="366" r:id="rId48"/>
    <p:sldId id="379" r:id="rId49"/>
    <p:sldId id="380" r:id="rId50"/>
    <p:sldId id="368" r:id="rId51"/>
    <p:sldId id="372" r:id="rId52"/>
    <p:sldId id="371" r:id="rId53"/>
    <p:sldId id="373" r:id="rId54"/>
    <p:sldId id="374" r:id="rId55"/>
    <p:sldId id="376" r:id="rId56"/>
    <p:sldId id="375" r:id="rId57"/>
    <p:sldId id="377" r:id="rId58"/>
    <p:sldId id="378" r:id="rId59"/>
    <p:sldId id="381" r:id="rId60"/>
    <p:sldId id="382" r:id="rId61"/>
    <p:sldId id="383" r:id="rId62"/>
    <p:sldId id="384" r:id="rId63"/>
    <p:sldId id="385" r:id="rId64"/>
    <p:sldId id="297" r:id="rId65"/>
    <p:sldId id="369" r:id="rId66"/>
    <p:sldId id="370" r:id="rId67"/>
  </p:sldIdLst>
  <p:sldSz cx="9144000" cy="6858000" type="screen4x3"/>
  <p:notesSz cx="6858000" cy="9144000"/>
  <p:embeddedFontLst>
    <p:embeddedFont>
      <p:font typeface="굴림체" panose="020B0609000101010101" pitchFamily="49" charset="-127"/>
      <p:regular r:id="rId70"/>
    </p:embeddedFont>
    <p:embeddedFont>
      <p:font typeface="Cambria Math" panose="02040503050406030204" pitchFamily="18" charset="0"/>
      <p:regular r:id="rId71"/>
    </p:embeddedFont>
    <p:embeddedFont>
      <p:font typeface="Lucida Handwriting" panose="03010101010101010101" pitchFamily="66" charset="0"/>
      <p:regular r:id="rId72"/>
    </p:embeddedFont>
    <p:embeddedFont>
      <p:font typeface="Malgun Gothic" panose="020B0503020000020004" pitchFamily="34" charset="-127"/>
      <p:regular r:id="rId73"/>
      <p:bold r:id="rId74"/>
    </p:embeddedFont>
  </p:embeddedFontLst>
  <p:custShowLst>
    <p:custShow name="Ozvektor" id="0">
      <p:sldLst>
        <p:sld r:id="rId66"/>
        <p:sld r:id="rId67"/>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53C98-A4D8-4064-8DA5-96491A2EE17F}"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tr-TR"/>
        </a:p>
      </dgm:t>
    </dgm:pt>
    <dgm:pt modelId="{0C143298-7C5D-4350-8766-DF99D4E5F8E4}">
      <dgm:prSet phldrT="[Metin]"/>
      <dgm:spPr/>
      <dgm:t>
        <a:bodyPr/>
        <a:lstStyle/>
        <a:p>
          <a:r>
            <a:rPr lang="tr-TR"/>
            <a:t>Çözüm Yöntemleri</a:t>
          </a:r>
        </a:p>
      </dgm:t>
    </dgm:pt>
    <dgm:pt modelId="{85771DD6-5AA4-470E-9F42-6A6D4544391E}" type="parTrans" cxnId="{7F7EDFE5-09B9-48AE-AAF3-DA1B78FE9422}">
      <dgm:prSet/>
      <dgm:spPr/>
      <dgm:t>
        <a:bodyPr/>
        <a:lstStyle/>
        <a:p>
          <a:endParaRPr lang="tr-TR"/>
        </a:p>
      </dgm:t>
    </dgm:pt>
    <dgm:pt modelId="{C5158FC2-7C3B-426C-954D-63451B76CEFD}" type="sibTrans" cxnId="{7F7EDFE5-09B9-48AE-AAF3-DA1B78FE9422}">
      <dgm:prSet/>
      <dgm:spPr/>
      <dgm:t>
        <a:bodyPr/>
        <a:lstStyle/>
        <a:p>
          <a:endParaRPr lang="tr-TR"/>
        </a:p>
      </dgm:t>
    </dgm:pt>
    <dgm:pt modelId="{5F52AA64-A258-47F6-8B0B-6A873C74BA0B}">
      <dgm:prSet phldrT="[Metin]"/>
      <dgm:spPr/>
      <dgm:t>
        <a:bodyPr/>
        <a:lstStyle/>
        <a:p>
          <a:r>
            <a:rPr lang="tr-TR"/>
            <a:t>Tartılandırılmış Amaçlar</a:t>
          </a:r>
        </a:p>
      </dgm:t>
    </dgm:pt>
    <dgm:pt modelId="{60571EB5-0A1F-432C-BBB6-59E238D7241C}" type="parTrans" cxnId="{18DCA047-07E8-4CFB-9FF9-D1F763C74A37}">
      <dgm:prSet/>
      <dgm:spPr/>
      <dgm:t>
        <a:bodyPr/>
        <a:lstStyle/>
        <a:p>
          <a:endParaRPr lang="tr-TR"/>
        </a:p>
      </dgm:t>
    </dgm:pt>
    <dgm:pt modelId="{28753D4E-173D-460E-A1CB-3418883C0CDF}" type="sibTrans" cxnId="{18DCA047-07E8-4CFB-9FF9-D1F763C74A37}">
      <dgm:prSet/>
      <dgm:spPr/>
      <dgm:t>
        <a:bodyPr/>
        <a:lstStyle/>
        <a:p>
          <a:endParaRPr lang="tr-TR"/>
        </a:p>
      </dgm:t>
    </dgm:pt>
    <dgm:pt modelId="{B14E27ED-3558-4C85-9803-620B1D20C433}">
      <dgm:prSet phldrT="[Metin]"/>
      <dgm:spPr/>
      <dgm:t>
        <a:bodyPr/>
        <a:lstStyle/>
        <a:p>
          <a:r>
            <a:rPr lang="tr-TR"/>
            <a:t>Önceliklendirilmiş Amaçlar</a:t>
          </a:r>
        </a:p>
      </dgm:t>
    </dgm:pt>
    <dgm:pt modelId="{1B9F7CFE-32A0-4226-BA9F-05AD2B65C4E3}" type="parTrans" cxnId="{66E31ADA-4DCB-4E08-8106-CAF2BDB31165}">
      <dgm:prSet/>
      <dgm:spPr/>
      <dgm:t>
        <a:bodyPr/>
        <a:lstStyle/>
        <a:p>
          <a:endParaRPr lang="tr-TR"/>
        </a:p>
      </dgm:t>
    </dgm:pt>
    <dgm:pt modelId="{B5D2E7DA-46CF-400C-85FF-1918B94534AE}" type="sibTrans" cxnId="{66E31ADA-4DCB-4E08-8106-CAF2BDB31165}">
      <dgm:prSet/>
      <dgm:spPr/>
      <dgm:t>
        <a:bodyPr/>
        <a:lstStyle/>
        <a:p>
          <a:endParaRPr lang="tr-TR"/>
        </a:p>
      </dgm:t>
    </dgm:pt>
    <dgm:pt modelId="{88934147-F03B-4997-B02B-38BDD98595D0}">
      <dgm:prSet phldrT="[Metin]"/>
      <dgm:spPr/>
      <dgm:t>
        <a:bodyPr/>
        <a:lstStyle/>
        <a:p>
          <a:r>
            <a:rPr lang="tr-TR"/>
            <a:t>Kolon Düşürme</a:t>
          </a:r>
        </a:p>
      </dgm:t>
    </dgm:pt>
    <dgm:pt modelId="{209C04DE-9B63-403B-BF9C-DF97541CA15C}" type="parTrans" cxnId="{3338F1AB-AA00-431A-B327-3B3827602FD6}">
      <dgm:prSet/>
      <dgm:spPr/>
      <dgm:t>
        <a:bodyPr/>
        <a:lstStyle/>
        <a:p>
          <a:endParaRPr lang="tr-TR"/>
        </a:p>
      </dgm:t>
    </dgm:pt>
    <dgm:pt modelId="{0E74C097-F60C-47F6-A88B-B0FD154EBD89}" type="sibTrans" cxnId="{3338F1AB-AA00-431A-B327-3B3827602FD6}">
      <dgm:prSet/>
      <dgm:spPr/>
      <dgm:t>
        <a:bodyPr/>
        <a:lstStyle/>
        <a:p>
          <a:endParaRPr lang="tr-TR"/>
        </a:p>
      </dgm:t>
    </dgm:pt>
    <dgm:pt modelId="{F9AD8BAC-96BB-4223-9261-601E20E852C6}">
      <dgm:prSet phldrT="[Metin]"/>
      <dgm:spPr/>
      <dgm:t>
        <a:bodyPr/>
        <a:lstStyle/>
        <a:p>
          <a:r>
            <a:rPr lang="tr-TR"/>
            <a:t>Ayrık Amaç Fonksiyonları</a:t>
          </a:r>
        </a:p>
      </dgm:t>
    </dgm:pt>
    <dgm:pt modelId="{739EA234-AA44-4E62-A689-E0FCE214FE2A}" type="parTrans" cxnId="{D945E005-7A7E-426D-8E24-F7778F55FA93}">
      <dgm:prSet/>
      <dgm:spPr/>
      <dgm:t>
        <a:bodyPr/>
        <a:lstStyle/>
        <a:p>
          <a:endParaRPr lang="tr-TR"/>
        </a:p>
      </dgm:t>
    </dgm:pt>
    <dgm:pt modelId="{98BA9C04-F563-4301-A442-ADF715DDF524}" type="sibTrans" cxnId="{D945E005-7A7E-426D-8E24-F7778F55FA93}">
      <dgm:prSet/>
      <dgm:spPr/>
      <dgm:t>
        <a:bodyPr/>
        <a:lstStyle/>
        <a:p>
          <a:endParaRPr lang="tr-TR"/>
        </a:p>
      </dgm:t>
    </dgm:pt>
    <dgm:pt modelId="{82E601D2-8B4E-42FF-93D3-7B4D6B0A39DB}" type="pres">
      <dgm:prSet presAssocID="{20153C98-A4D8-4064-8DA5-96491A2EE17F}" presName="Name0" presStyleCnt="0">
        <dgm:presLayoutVars>
          <dgm:orgChart val="1"/>
          <dgm:chPref val="1"/>
          <dgm:dir/>
          <dgm:animOne val="branch"/>
          <dgm:animLvl val="lvl"/>
          <dgm:resizeHandles/>
        </dgm:presLayoutVars>
      </dgm:prSet>
      <dgm:spPr/>
    </dgm:pt>
    <dgm:pt modelId="{5C55CBDA-575B-48C6-9903-FB9604F701C5}" type="pres">
      <dgm:prSet presAssocID="{0C143298-7C5D-4350-8766-DF99D4E5F8E4}" presName="hierRoot1" presStyleCnt="0">
        <dgm:presLayoutVars>
          <dgm:hierBranch val="init"/>
        </dgm:presLayoutVars>
      </dgm:prSet>
      <dgm:spPr/>
    </dgm:pt>
    <dgm:pt modelId="{3AC6508A-38E0-464B-B08E-E8867932E02D}" type="pres">
      <dgm:prSet presAssocID="{0C143298-7C5D-4350-8766-DF99D4E5F8E4}" presName="rootComposite1" presStyleCnt="0"/>
      <dgm:spPr/>
    </dgm:pt>
    <dgm:pt modelId="{C751C116-A82C-48FD-9FE8-F8B493F8DD8E}" type="pres">
      <dgm:prSet presAssocID="{0C143298-7C5D-4350-8766-DF99D4E5F8E4}" presName="rootText1" presStyleLbl="alignAcc1" presStyleIdx="0" presStyleCnt="0">
        <dgm:presLayoutVars>
          <dgm:chPref val="3"/>
        </dgm:presLayoutVars>
      </dgm:prSet>
      <dgm:spPr/>
    </dgm:pt>
    <dgm:pt modelId="{FDB8BF5C-6633-4C3F-825E-F9184DDFB52E}" type="pres">
      <dgm:prSet presAssocID="{0C143298-7C5D-4350-8766-DF99D4E5F8E4}" presName="topArc1" presStyleLbl="parChTrans1D1" presStyleIdx="0" presStyleCnt="10"/>
      <dgm:spPr/>
    </dgm:pt>
    <dgm:pt modelId="{69BF69D7-4FE1-4840-9DBC-3610CDBC58E1}" type="pres">
      <dgm:prSet presAssocID="{0C143298-7C5D-4350-8766-DF99D4E5F8E4}" presName="bottomArc1" presStyleLbl="parChTrans1D1" presStyleIdx="1" presStyleCnt="10"/>
      <dgm:spPr/>
    </dgm:pt>
    <dgm:pt modelId="{86B7A572-9A65-4C54-B5BA-A847807D0C67}" type="pres">
      <dgm:prSet presAssocID="{0C143298-7C5D-4350-8766-DF99D4E5F8E4}" presName="topConnNode1" presStyleLbl="node1" presStyleIdx="0" presStyleCnt="0"/>
      <dgm:spPr/>
    </dgm:pt>
    <dgm:pt modelId="{5CF2289B-50E8-4A93-9C11-CD9F69B5D60A}" type="pres">
      <dgm:prSet presAssocID="{0C143298-7C5D-4350-8766-DF99D4E5F8E4}" presName="hierChild2" presStyleCnt="0"/>
      <dgm:spPr/>
    </dgm:pt>
    <dgm:pt modelId="{3FD626EA-9E8C-4F38-914A-BC74AEC596F0}" type="pres">
      <dgm:prSet presAssocID="{60571EB5-0A1F-432C-BBB6-59E238D7241C}" presName="Name28" presStyleLbl="parChTrans1D2" presStyleIdx="0" presStyleCnt="2"/>
      <dgm:spPr/>
    </dgm:pt>
    <dgm:pt modelId="{F2B49A6F-E162-485A-87AD-25113924AA8E}" type="pres">
      <dgm:prSet presAssocID="{5F52AA64-A258-47F6-8B0B-6A873C74BA0B}" presName="hierRoot2" presStyleCnt="0">
        <dgm:presLayoutVars>
          <dgm:hierBranch val="init"/>
        </dgm:presLayoutVars>
      </dgm:prSet>
      <dgm:spPr/>
    </dgm:pt>
    <dgm:pt modelId="{2C753279-EAD9-40F0-AB83-4BBC90633F82}" type="pres">
      <dgm:prSet presAssocID="{5F52AA64-A258-47F6-8B0B-6A873C74BA0B}" presName="rootComposite2" presStyleCnt="0"/>
      <dgm:spPr/>
    </dgm:pt>
    <dgm:pt modelId="{93FB0BCA-0FDD-4D9E-B8CF-D3EE1FF9D45D}" type="pres">
      <dgm:prSet presAssocID="{5F52AA64-A258-47F6-8B0B-6A873C74BA0B}" presName="rootText2" presStyleLbl="alignAcc1" presStyleIdx="0" presStyleCnt="0">
        <dgm:presLayoutVars>
          <dgm:chPref val="3"/>
        </dgm:presLayoutVars>
      </dgm:prSet>
      <dgm:spPr/>
    </dgm:pt>
    <dgm:pt modelId="{9BCC3593-6341-41D8-B737-9CB8EC1EF792}" type="pres">
      <dgm:prSet presAssocID="{5F52AA64-A258-47F6-8B0B-6A873C74BA0B}" presName="topArc2" presStyleLbl="parChTrans1D1" presStyleIdx="2" presStyleCnt="10"/>
      <dgm:spPr/>
    </dgm:pt>
    <dgm:pt modelId="{99C87682-6E07-4FDF-A32E-59E5F86AF78B}" type="pres">
      <dgm:prSet presAssocID="{5F52AA64-A258-47F6-8B0B-6A873C74BA0B}" presName="bottomArc2" presStyleLbl="parChTrans1D1" presStyleIdx="3" presStyleCnt="10"/>
      <dgm:spPr/>
    </dgm:pt>
    <dgm:pt modelId="{8FFF32A3-E28A-4F00-9C92-DE4D5917527E}" type="pres">
      <dgm:prSet presAssocID="{5F52AA64-A258-47F6-8B0B-6A873C74BA0B}" presName="topConnNode2" presStyleLbl="node2" presStyleIdx="0" presStyleCnt="0"/>
      <dgm:spPr/>
    </dgm:pt>
    <dgm:pt modelId="{EAA88192-0184-468D-AAC0-2A6FB29069A6}" type="pres">
      <dgm:prSet presAssocID="{5F52AA64-A258-47F6-8B0B-6A873C74BA0B}" presName="hierChild4" presStyleCnt="0"/>
      <dgm:spPr/>
    </dgm:pt>
    <dgm:pt modelId="{2B6C15B6-7981-4ABE-8AC2-72C7F479E81B}" type="pres">
      <dgm:prSet presAssocID="{5F52AA64-A258-47F6-8B0B-6A873C74BA0B}" presName="hierChild5" presStyleCnt="0"/>
      <dgm:spPr/>
    </dgm:pt>
    <dgm:pt modelId="{CDF76B8D-B633-4814-A0BA-8EB9A423334A}" type="pres">
      <dgm:prSet presAssocID="{1B9F7CFE-32A0-4226-BA9F-05AD2B65C4E3}" presName="Name28" presStyleLbl="parChTrans1D2" presStyleIdx="1" presStyleCnt="2"/>
      <dgm:spPr/>
    </dgm:pt>
    <dgm:pt modelId="{75E9D236-48C5-4B37-96CD-0E6D0C41D9AF}" type="pres">
      <dgm:prSet presAssocID="{B14E27ED-3558-4C85-9803-620B1D20C433}" presName="hierRoot2" presStyleCnt="0">
        <dgm:presLayoutVars>
          <dgm:hierBranch val="init"/>
        </dgm:presLayoutVars>
      </dgm:prSet>
      <dgm:spPr/>
    </dgm:pt>
    <dgm:pt modelId="{F95AB4AB-AC95-4499-B4BA-ED8D634E3C5E}" type="pres">
      <dgm:prSet presAssocID="{B14E27ED-3558-4C85-9803-620B1D20C433}" presName="rootComposite2" presStyleCnt="0"/>
      <dgm:spPr/>
    </dgm:pt>
    <dgm:pt modelId="{96B3FFD9-E70F-46C7-B148-82D6957C0A3B}" type="pres">
      <dgm:prSet presAssocID="{B14E27ED-3558-4C85-9803-620B1D20C433}" presName="rootText2" presStyleLbl="alignAcc1" presStyleIdx="0" presStyleCnt="0">
        <dgm:presLayoutVars>
          <dgm:chPref val="3"/>
        </dgm:presLayoutVars>
      </dgm:prSet>
      <dgm:spPr/>
    </dgm:pt>
    <dgm:pt modelId="{43E72DD9-B3EC-4BFF-B1A5-3D822FD04F23}" type="pres">
      <dgm:prSet presAssocID="{B14E27ED-3558-4C85-9803-620B1D20C433}" presName="topArc2" presStyleLbl="parChTrans1D1" presStyleIdx="4" presStyleCnt="10"/>
      <dgm:spPr/>
    </dgm:pt>
    <dgm:pt modelId="{4C43F2E5-6173-47E7-B213-34F0CB972F72}" type="pres">
      <dgm:prSet presAssocID="{B14E27ED-3558-4C85-9803-620B1D20C433}" presName="bottomArc2" presStyleLbl="parChTrans1D1" presStyleIdx="5" presStyleCnt="10"/>
      <dgm:spPr/>
    </dgm:pt>
    <dgm:pt modelId="{0480FF3D-2505-42D3-B48F-46B400FDAA3D}" type="pres">
      <dgm:prSet presAssocID="{B14E27ED-3558-4C85-9803-620B1D20C433}" presName="topConnNode2" presStyleLbl="node2" presStyleIdx="0" presStyleCnt="0"/>
      <dgm:spPr/>
    </dgm:pt>
    <dgm:pt modelId="{3091A043-6529-4D81-9758-6ECBF0C7FA8E}" type="pres">
      <dgm:prSet presAssocID="{B14E27ED-3558-4C85-9803-620B1D20C433}" presName="hierChild4" presStyleCnt="0"/>
      <dgm:spPr/>
    </dgm:pt>
    <dgm:pt modelId="{C38CF308-A433-45D8-916B-791F492381E2}" type="pres">
      <dgm:prSet presAssocID="{209C04DE-9B63-403B-BF9C-DF97541CA15C}" presName="Name28" presStyleLbl="parChTrans1D3" presStyleIdx="0" presStyleCnt="2"/>
      <dgm:spPr/>
    </dgm:pt>
    <dgm:pt modelId="{78912FDF-A77E-4F02-890C-D425A272420E}" type="pres">
      <dgm:prSet presAssocID="{88934147-F03B-4997-B02B-38BDD98595D0}" presName="hierRoot2" presStyleCnt="0">
        <dgm:presLayoutVars>
          <dgm:hierBranch val="init"/>
        </dgm:presLayoutVars>
      </dgm:prSet>
      <dgm:spPr/>
    </dgm:pt>
    <dgm:pt modelId="{B1680F20-992F-4123-BF38-40B9588D86BA}" type="pres">
      <dgm:prSet presAssocID="{88934147-F03B-4997-B02B-38BDD98595D0}" presName="rootComposite2" presStyleCnt="0"/>
      <dgm:spPr/>
    </dgm:pt>
    <dgm:pt modelId="{FB6F3E1C-AEF0-4F4F-8996-BD4CD61CECC9}" type="pres">
      <dgm:prSet presAssocID="{88934147-F03B-4997-B02B-38BDD98595D0}" presName="rootText2" presStyleLbl="alignAcc1" presStyleIdx="0" presStyleCnt="0">
        <dgm:presLayoutVars>
          <dgm:chPref val="3"/>
        </dgm:presLayoutVars>
      </dgm:prSet>
      <dgm:spPr/>
    </dgm:pt>
    <dgm:pt modelId="{9D06586A-3266-46D2-B98F-483A9B66F45C}" type="pres">
      <dgm:prSet presAssocID="{88934147-F03B-4997-B02B-38BDD98595D0}" presName="topArc2" presStyleLbl="parChTrans1D1" presStyleIdx="6" presStyleCnt="10"/>
      <dgm:spPr/>
    </dgm:pt>
    <dgm:pt modelId="{40C5C7E1-6712-493F-8908-7FB095DEA983}" type="pres">
      <dgm:prSet presAssocID="{88934147-F03B-4997-B02B-38BDD98595D0}" presName="bottomArc2" presStyleLbl="parChTrans1D1" presStyleIdx="7" presStyleCnt="10"/>
      <dgm:spPr/>
    </dgm:pt>
    <dgm:pt modelId="{AB4CCE5E-C102-470A-94AD-D84901A3696D}" type="pres">
      <dgm:prSet presAssocID="{88934147-F03B-4997-B02B-38BDD98595D0}" presName="topConnNode2" presStyleLbl="node3" presStyleIdx="0" presStyleCnt="0"/>
      <dgm:spPr/>
    </dgm:pt>
    <dgm:pt modelId="{3649C660-D732-40DF-A564-B958B0BAAECA}" type="pres">
      <dgm:prSet presAssocID="{88934147-F03B-4997-B02B-38BDD98595D0}" presName="hierChild4" presStyleCnt="0"/>
      <dgm:spPr/>
    </dgm:pt>
    <dgm:pt modelId="{78D91ACF-2216-4A58-BDE3-2F092319A140}" type="pres">
      <dgm:prSet presAssocID="{88934147-F03B-4997-B02B-38BDD98595D0}" presName="hierChild5" presStyleCnt="0"/>
      <dgm:spPr/>
    </dgm:pt>
    <dgm:pt modelId="{F16F2F21-1328-4F25-B853-069A8BB3DBCD}" type="pres">
      <dgm:prSet presAssocID="{739EA234-AA44-4E62-A689-E0FCE214FE2A}" presName="Name28" presStyleLbl="parChTrans1D3" presStyleIdx="1" presStyleCnt="2"/>
      <dgm:spPr/>
    </dgm:pt>
    <dgm:pt modelId="{59923C51-1046-486B-989F-C9864283E4E7}" type="pres">
      <dgm:prSet presAssocID="{F9AD8BAC-96BB-4223-9261-601E20E852C6}" presName="hierRoot2" presStyleCnt="0">
        <dgm:presLayoutVars>
          <dgm:hierBranch val="init"/>
        </dgm:presLayoutVars>
      </dgm:prSet>
      <dgm:spPr/>
    </dgm:pt>
    <dgm:pt modelId="{237BCD89-6F44-4588-A239-69D1259C3F0F}" type="pres">
      <dgm:prSet presAssocID="{F9AD8BAC-96BB-4223-9261-601E20E852C6}" presName="rootComposite2" presStyleCnt="0"/>
      <dgm:spPr/>
    </dgm:pt>
    <dgm:pt modelId="{5F23DDED-2627-43AD-915A-1B0B56503A2B}" type="pres">
      <dgm:prSet presAssocID="{F9AD8BAC-96BB-4223-9261-601E20E852C6}" presName="rootText2" presStyleLbl="alignAcc1" presStyleIdx="0" presStyleCnt="0">
        <dgm:presLayoutVars>
          <dgm:chPref val="3"/>
        </dgm:presLayoutVars>
      </dgm:prSet>
      <dgm:spPr/>
    </dgm:pt>
    <dgm:pt modelId="{6C090695-18DE-42C9-A620-9A5FDDA21669}" type="pres">
      <dgm:prSet presAssocID="{F9AD8BAC-96BB-4223-9261-601E20E852C6}" presName="topArc2" presStyleLbl="parChTrans1D1" presStyleIdx="8" presStyleCnt="10"/>
      <dgm:spPr/>
    </dgm:pt>
    <dgm:pt modelId="{7180EB2C-E228-470A-B01A-B15645A87BAF}" type="pres">
      <dgm:prSet presAssocID="{F9AD8BAC-96BB-4223-9261-601E20E852C6}" presName="bottomArc2" presStyleLbl="parChTrans1D1" presStyleIdx="9" presStyleCnt="10"/>
      <dgm:spPr/>
    </dgm:pt>
    <dgm:pt modelId="{F0EB58F5-AEFD-40D1-B7A0-5AAD9EC123E4}" type="pres">
      <dgm:prSet presAssocID="{F9AD8BAC-96BB-4223-9261-601E20E852C6}" presName="topConnNode2" presStyleLbl="node3" presStyleIdx="0" presStyleCnt="0"/>
      <dgm:spPr/>
    </dgm:pt>
    <dgm:pt modelId="{9DFC9D96-9997-46E8-A64D-23493704E612}" type="pres">
      <dgm:prSet presAssocID="{F9AD8BAC-96BB-4223-9261-601E20E852C6}" presName="hierChild4" presStyleCnt="0"/>
      <dgm:spPr/>
    </dgm:pt>
    <dgm:pt modelId="{DD0AB6C0-35E5-4A65-B687-3D3275A5651E}" type="pres">
      <dgm:prSet presAssocID="{F9AD8BAC-96BB-4223-9261-601E20E852C6}" presName="hierChild5" presStyleCnt="0"/>
      <dgm:spPr/>
    </dgm:pt>
    <dgm:pt modelId="{8A6E2C79-B217-4A57-97EB-4F10361351C1}" type="pres">
      <dgm:prSet presAssocID="{B14E27ED-3558-4C85-9803-620B1D20C433}" presName="hierChild5" presStyleCnt="0"/>
      <dgm:spPr/>
    </dgm:pt>
    <dgm:pt modelId="{96B7C824-68C6-4241-A808-30E684971B08}" type="pres">
      <dgm:prSet presAssocID="{0C143298-7C5D-4350-8766-DF99D4E5F8E4}" presName="hierChild3" presStyleCnt="0"/>
      <dgm:spPr/>
    </dgm:pt>
  </dgm:ptLst>
  <dgm:cxnLst>
    <dgm:cxn modelId="{D945E005-7A7E-426D-8E24-F7778F55FA93}" srcId="{B14E27ED-3558-4C85-9803-620B1D20C433}" destId="{F9AD8BAC-96BB-4223-9261-601E20E852C6}" srcOrd="1" destOrd="0" parTransId="{739EA234-AA44-4E62-A689-E0FCE214FE2A}" sibTransId="{98BA9C04-F563-4301-A442-ADF715DDF524}"/>
    <dgm:cxn modelId="{08527C09-8B53-4E55-80B9-DCEA376076C2}" type="presOf" srcId="{B14E27ED-3558-4C85-9803-620B1D20C433}" destId="{0480FF3D-2505-42D3-B48F-46B400FDAA3D}" srcOrd="1" destOrd="0" presId="urn:microsoft.com/office/officeart/2008/layout/HalfCircleOrganizationChart"/>
    <dgm:cxn modelId="{C0D8280D-A0AC-47A6-AC07-6CD3901466A3}" type="presOf" srcId="{F9AD8BAC-96BB-4223-9261-601E20E852C6}" destId="{F0EB58F5-AEFD-40D1-B7A0-5AAD9EC123E4}" srcOrd="1" destOrd="0" presId="urn:microsoft.com/office/officeart/2008/layout/HalfCircleOrganizationChart"/>
    <dgm:cxn modelId="{C79D5C26-AFE3-442A-97F6-0AA7AF2E86FB}" type="presOf" srcId="{20153C98-A4D8-4064-8DA5-96491A2EE17F}" destId="{82E601D2-8B4E-42FF-93D3-7B4D6B0A39DB}" srcOrd="0" destOrd="0" presId="urn:microsoft.com/office/officeart/2008/layout/HalfCircleOrganizationChart"/>
    <dgm:cxn modelId="{6D221D31-18A8-47B2-AC66-9A7708E2DBF4}" type="presOf" srcId="{0C143298-7C5D-4350-8766-DF99D4E5F8E4}" destId="{C751C116-A82C-48FD-9FE8-F8B493F8DD8E}" srcOrd="0" destOrd="0" presId="urn:microsoft.com/office/officeart/2008/layout/HalfCircleOrganizationChart"/>
    <dgm:cxn modelId="{CB9DED3E-AAC3-4629-8789-9F2DF8DEB5BA}" type="presOf" srcId="{209C04DE-9B63-403B-BF9C-DF97541CA15C}" destId="{C38CF308-A433-45D8-916B-791F492381E2}" srcOrd="0" destOrd="0" presId="urn:microsoft.com/office/officeart/2008/layout/HalfCircleOrganizationChart"/>
    <dgm:cxn modelId="{B0C47F44-3635-4855-88D3-9FD03ECF485E}" type="presOf" srcId="{0C143298-7C5D-4350-8766-DF99D4E5F8E4}" destId="{86B7A572-9A65-4C54-B5BA-A847807D0C67}" srcOrd="1" destOrd="0" presId="urn:microsoft.com/office/officeart/2008/layout/HalfCircleOrganizationChart"/>
    <dgm:cxn modelId="{862DF764-788C-4BA6-A593-5FD33BA08394}" type="presOf" srcId="{F9AD8BAC-96BB-4223-9261-601E20E852C6}" destId="{5F23DDED-2627-43AD-915A-1B0B56503A2B}" srcOrd="0" destOrd="0" presId="urn:microsoft.com/office/officeart/2008/layout/HalfCircleOrganizationChart"/>
    <dgm:cxn modelId="{18DCA047-07E8-4CFB-9FF9-D1F763C74A37}" srcId="{0C143298-7C5D-4350-8766-DF99D4E5F8E4}" destId="{5F52AA64-A258-47F6-8B0B-6A873C74BA0B}" srcOrd="0" destOrd="0" parTransId="{60571EB5-0A1F-432C-BBB6-59E238D7241C}" sibTransId="{28753D4E-173D-460E-A1CB-3418883C0CDF}"/>
    <dgm:cxn modelId="{ADDB6A56-D02E-4046-A186-3CC4521CF8F8}" type="presOf" srcId="{B14E27ED-3558-4C85-9803-620B1D20C433}" destId="{96B3FFD9-E70F-46C7-B148-82D6957C0A3B}" srcOrd="0" destOrd="0" presId="urn:microsoft.com/office/officeart/2008/layout/HalfCircleOrganizationChart"/>
    <dgm:cxn modelId="{7EE5057B-973A-456E-A542-39ABFCB3AA96}" type="presOf" srcId="{739EA234-AA44-4E62-A689-E0FCE214FE2A}" destId="{F16F2F21-1328-4F25-B853-069A8BB3DBCD}" srcOrd="0" destOrd="0" presId="urn:microsoft.com/office/officeart/2008/layout/HalfCircleOrganizationChart"/>
    <dgm:cxn modelId="{A73E218B-5C41-4EC0-B96D-8918D4189A26}" type="presOf" srcId="{5F52AA64-A258-47F6-8B0B-6A873C74BA0B}" destId="{8FFF32A3-E28A-4F00-9C92-DE4D5917527E}" srcOrd="1" destOrd="0" presId="urn:microsoft.com/office/officeart/2008/layout/HalfCircleOrganizationChart"/>
    <dgm:cxn modelId="{810D978D-A01C-475C-925A-089A49AF0F80}" type="presOf" srcId="{88934147-F03B-4997-B02B-38BDD98595D0}" destId="{FB6F3E1C-AEF0-4F4F-8996-BD4CD61CECC9}" srcOrd="0" destOrd="0" presId="urn:microsoft.com/office/officeart/2008/layout/HalfCircleOrganizationChart"/>
    <dgm:cxn modelId="{3338F1AB-AA00-431A-B327-3B3827602FD6}" srcId="{B14E27ED-3558-4C85-9803-620B1D20C433}" destId="{88934147-F03B-4997-B02B-38BDD98595D0}" srcOrd="0" destOrd="0" parTransId="{209C04DE-9B63-403B-BF9C-DF97541CA15C}" sibTransId="{0E74C097-F60C-47F6-A88B-B0FD154EBD89}"/>
    <dgm:cxn modelId="{4E303AAD-6640-406A-A3AF-9D15E3FBBEC0}" type="presOf" srcId="{88934147-F03B-4997-B02B-38BDD98595D0}" destId="{AB4CCE5E-C102-470A-94AD-D84901A3696D}" srcOrd="1" destOrd="0" presId="urn:microsoft.com/office/officeart/2008/layout/HalfCircleOrganizationChart"/>
    <dgm:cxn modelId="{AA5418B2-7152-4B13-83C1-B39305DB28DF}" type="presOf" srcId="{1B9F7CFE-32A0-4226-BA9F-05AD2B65C4E3}" destId="{CDF76B8D-B633-4814-A0BA-8EB9A423334A}" srcOrd="0" destOrd="0" presId="urn:microsoft.com/office/officeart/2008/layout/HalfCircleOrganizationChart"/>
    <dgm:cxn modelId="{0833FEC8-452A-40A1-B006-BC30826BBD1A}" type="presOf" srcId="{60571EB5-0A1F-432C-BBB6-59E238D7241C}" destId="{3FD626EA-9E8C-4F38-914A-BC74AEC596F0}" srcOrd="0" destOrd="0" presId="urn:microsoft.com/office/officeart/2008/layout/HalfCircleOrganizationChart"/>
    <dgm:cxn modelId="{66E31ADA-4DCB-4E08-8106-CAF2BDB31165}" srcId="{0C143298-7C5D-4350-8766-DF99D4E5F8E4}" destId="{B14E27ED-3558-4C85-9803-620B1D20C433}" srcOrd="1" destOrd="0" parTransId="{1B9F7CFE-32A0-4226-BA9F-05AD2B65C4E3}" sibTransId="{B5D2E7DA-46CF-400C-85FF-1918B94534AE}"/>
    <dgm:cxn modelId="{7F7EDFE5-09B9-48AE-AAF3-DA1B78FE9422}" srcId="{20153C98-A4D8-4064-8DA5-96491A2EE17F}" destId="{0C143298-7C5D-4350-8766-DF99D4E5F8E4}" srcOrd="0" destOrd="0" parTransId="{85771DD6-5AA4-470E-9F42-6A6D4544391E}" sibTransId="{C5158FC2-7C3B-426C-954D-63451B76CEFD}"/>
    <dgm:cxn modelId="{26B009E8-E41F-4520-BD86-9A3C04150CE2}" type="presOf" srcId="{5F52AA64-A258-47F6-8B0B-6A873C74BA0B}" destId="{93FB0BCA-0FDD-4D9E-B8CF-D3EE1FF9D45D}" srcOrd="0" destOrd="0" presId="urn:microsoft.com/office/officeart/2008/layout/HalfCircleOrganizationChart"/>
    <dgm:cxn modelId="{693FE000-AE5B-4994-9EAA-F489CD286BED}" type="presParOf" srcId="{82E601D2-8B4E-42FF-93D3-7B4D6B0A39DB}" destId="{5C55CBDA-575B-48C6-9903-FB9604F701C5}" srcOrd="0" destOrd="0" presId="urn:microsoft.com/office/officeart/2008/layout/HalfCircleOrganizationChart"/>
    <dgm:cxn modelId="{0D0DDC8D-D0DD-4AF8-B6D1-3DB8DB7C5C5F}" type="presParOf" srcId="{5C55CBDA-575B-48C6-9903-FB9604F701C5}" destId="{3AC6508A-38E0-464B-B08E-E8867932E02D}" srcOrd="0" destOrd="0" presId="urn:microsoft.com/office/officeart/2008/layout/HalfCircleOrganizationChart"/>
    <dgm:cxn modelId="{0FBDAA36-70F2-48E3-A70F-0657099ECEFC}" type="presParOf" srcId="{3AC6508A-38E0-464B-B08E-E8867932E02D}" destId="{C751C116-A82C-48FD-9FE8-F8B493F8DD8E}" srcOrd="0" destOrd="0" presId="urn:microsoft.com/office/officeart/2008/layout/HalfCircleOrganizationChart"/>
    <dgm:cxn modelId="{9B700C44-6DE9-4B28-9649-A57FD791B430}" type="presParOf" srcId="{3AC6508A-38E0-464B-B08E-E8867932E02D}" destId="{FDB8BF5C-6633-4C3F-825E-F9184DDFB52E}" srcOrd="1" destOrd="0" presId="urn:microsoft.com/office/officeart/2008/layout/HalfCircleOrganizationChart"/>
    <dgm:cxn modelId="{A77BFDAE-460C-4905-A6AF-6E0B51ADAEB8}" type="presParOf" srcId="{3AC6508A-38E0-464B-B08E-E8867932E02D}" destId="{69BF69D7-4FE1-4840-9DBC-3610CDBC58E1}" srcOrd="2" destOrd="0" presId="urn:microsoft.com/office/officeart/2008/layout/HalfCircleOrganizationChart"/>
    <dgm:cxn modelId="{0AC1A298-F2B7-4ADE-AF3C-CD00E923E291}" type="presParOf" srcId="{3AC6508A-38E0-464B-B08E-E8867932E02D}" destId="{86B7A572-9A65-4C54-B5BA-A847807D0C67}" srcOrd="3" destOrd="0" presId="urn:microsoft.com/office/officeart/2008/layout/HalfCircleOrganizationChart"/>
    <dgm:cxn modelId="{6D3837F6-8E4D-4D5E-B064-513DDC39833D}" type="presParOf" srcId="{5C55CBDA-575B-48C6-9903-FB9604F701C5}" destId="{5CF2289B-50E8-4A93-9C11-CD9F69B5D60A}" srcOrd="1" destOrd="0" presId="urn:microsoft.com/office/officeart/2008/layout/HalfCircleOrganizationChart"/>
    <dgm:cxn modelId="{E9CC4F8E-2FDF-471F-AD0C-0810C0BDF84C}" type="presParOf" srcId="{5CF2289B-50E8-4A93-9C11-CD9F69B5D60A}" destId="{3FD626EA-9E8C-4F38-914A-BC74AEC596F0}" srcOrd="0" destOrd="0" presId="urn:microsoft.com/office/officeart/2008/layout/HalfCircleOrganizationChart"/>
    <dgm:cxn modelId="{FDE5751F-05EB-4389-91B7-29F471699EA6}" type="presParOf" srcId="{5CF2289B-50E8-4A93-9C11-CD9F69B5D60A}" destId="{F2B49A6F-E162-485A-87AD-25113924AA8E}" srcOrd="1" destOrd="0" presId="urn:microsoft.com/office/officeart/2008/layout/HalfCircleOrganizationChart"/>
    <dgm:cxn modelId="{BBC851D8-7E17-43C8-A4BA-74874CA0AD85}" type="presParOf" srcId="{F2B49A6F-E162-485A-87AD-25113924AA8E}" destId="{2C753279-EAD9-40F0-AB83-4BBC90633F82}" srcOrd="0" destOrd="0" presId="urn:microsoft.com/office/officeart/2008/layout/HalfCircleOrganizationChart"/>
    <dgm:cxn modelId="{9A4A9B8E-3542-42C2-97C6-209A77321361}" type="presParOf" srcId="{2C753279-EAD9-40F0-AB83-4BBC90633F82}" destId="{93FB0BCA-0FDD-4D9E-B8CF-D3EE1FF9D45D}" srcOrd="0" destOrd="0" presId="urn:microsoft.com/office/officeart/2008/layout/HalfCircleOrganizationChart"/>
    <dgm:cxn modelId="{1D1C9C50-1256-4C00-924E-16A760637AC9}" type="presParOf" srcId="{2C753279-EAD9-40F0-AB83-4BBC90633F82}" destId="{9BCC3593-6341-41D8-B737-9CB8EC1EF792}" srcOrd="1" destOrd="0" presId="urn:microsoft.com/office/officeart/2008/layout/HalfCircleOrganizationChart"/>
    <dgm:cxn modelId="{5AC7B0B7-1AEB-4B13-BB49-73C83691DC34}" type="presParOf" srcId="{2C753279-EAD9-40F0-AB83-4BBC90633F82}" destId="{99C87682-6E07-4FDF-A32E-59E5F86AF78B}" srcOrd="2" destOrd="0" presId="urn:microsoft.com/office/officeart/2008/layout/HalfCircleOrganizationChart"/>
    <dgm:cxn modelId="{A9967FEA-B4B9-488A-A66F-AB7DCD0F6DB4}" type="presParOf" srcId="{2C753279-EAD9-40F0-AB83-4BBC90633F82}" destId="{8FFF32A3-E28A-4F00-9C92-DE4D5917527E}" srcOrd="3" destOrd="0" presId="urn:microsoft.com/office/officeart/2008/layout/HalfCircleOrganizationChart"/>
    <dgm:cxn modelId="{B51758BA-EA24-4A42-825F-4B8648A081E8}" type="presParOf" srcId="{F2B49A6F-E162-485A-87AD-25113924AA8E}" destId="{EAA88192-0184-468D-AAC0-2A6FB29069A6}" srcOrd="1" destOrd="0" presId="urn:microsoft.com/office/officeart/2008/layout/HalfCircleOrganizationChart"/>
    <dgm:cxn modelId="{42C1FD4F-0853-4600-804B-FB01599A5176}" type="presParOf" srcId="{F2B49A6F-E162-485A-87AD-25113924AA8E}" destId="{2B6C15B6-7981-4ABE-8AC2-72C7F479E81B}" srcOrd="2" destOrd="0" presId="urn:microsoft.com/office/officeart/2008/layout/HalfCircleOrganizationChart"/>
    <dgm:cxn modelId="{E48B0F57-D8A9-4503-9E35-0864594DB3B9}" type="presParOf" srcId="{5CF2289B-50E8-4A93-9C11-CD9F69B5D60A}" destId="{CDF76B8D-B633-4814-A0BA-8EB9A423334A}" srcOrd="2" destOrd="0" presId="urn:microsoft.com/office/officeart/2008/layout/HalfCircleOrganizationChart"/>
    <dgm:cxn modelId="{6694261D-82D2-4687-AC4A-000F6540BECC}" type="presParOf" srcId="{5CF2289B-50E8-4A93-9C11-CD9F69B5D60A}" destId="{75E9D236-48C5-4B37-96CD-0E6D0C41D9AF}" srcOrd="3" destOrd="0" presId="urn:microsoft.com/office/officeart/2008/layout/HalfCircleOrganizationChart"/>
    <dgm:cxn modelId="{7C6A55D3-419D-413B-95D4-3457DDC1A48C}" type="presParOf" srcId="{75E9D236-48C5-4B37-96CD-0E6D0C41D9AF}" destId="{F95AB4AB-AC95-4499-B4BA-ED8D634E3C5E}" srcOrd="0" destOrd="0" presId="urn:microsoft.com/office/officeart/2008/layout/HalfCircleOrganizationChart"/>
    <dgm:cxn modelId="{D58FA902-56D1-4514-872B-2047D4E4D3D3}" type="presParOf" srcId="{F95AB4AB-AC95-4499-B4BA-ED8D634E3C5E}" destId="{96B3FFD9-E70F-46C7-B148-82D6957C0A3B}" srcOrd="0" destOrd="0" presId="urn:microsoft.com/office/officeart/2008/layout/HalfCircleOrganizationChart"/>
    <dgm:cxn modelId="{CE884F49-5106-485F-8A65-ED463CF599B5}" type="presParOf" srcId="{F95AB4AB-AC95-4499-B4BA-ED8D634E3C5E}" destId="{43E72DD9-B3EC-4BFF-B1A5-3D822FD04F23}" srcOrd="1" destOrd="0" presId="urn:microsoft.com/office/officeart/2008/layout/HalfCircleOrganizationChart"/>
    <dgm:cxn modelId="{F57D3753-969E-4C53-97A7-BB3BECB1C149}" type="presParOf" srcId="{F95AB4AB-AC95-4499-B4BA-ED8D634E3C5E}" destId="{4C43F2E5-6173-47E7-B213-34F0CB972F72}" srcOrd="2" destOrd="0" presId="urn:microsoft.com/office/officeart/2008/layout/HalfCircleOrganizationChart"/>
    <dgm:cxn modelId="{9476BB51-3A43-447B-BB10-F83C79488EF2}" type="presParOf" srcId="{F95AB4AB-AC95-4499-B4BA-ED8D634E3C5E}" destId="{0480FF3D-2505-42D3-B48F-46B400FDAA3D}" srcOrd="3" destOrd="0" presId="urn:microsoft.com/office/officeart/2008/layout/HalfCircleOrganizationChart"/>
    <dgm:cxn modelId="{45DBA966-DD77-4197-A1B2-2D50ECCC7DDE}" type="presParOf" srcId="{75E9D236-48C5-4B37-96CD-0E6D0C41D9AF}" destId="{3091A043-6529-4D81-9758-6ECBF0C7FA8E}" srcOrd="1" destOrd="0" presId="urn:microsoft.com/office/officeart/2008/layout/HalfCircleOrganizationChart"/>
    <dgm:cxn modelId="{657C2C17-743D-40E9-AFC8-1C1C459E64C5}" type="presParOf" srcId="{3091A043-6529-4D81-9758-6ECBF0C7FA8E}" destId="{C38CF308-A433-45D8-916B-791F492381E2}" srcOrd="0" destOrd="0" presId="urn:microsoft.com/office/officeart/2008/layout/HalfCircleOrganizationChart"/>
    <dgm:cxn modelId="{2AF4CEF5-7FDA-4B02-9C59-686703AE25CB}" type="presParOf" srcId="{3091A043-6529-4D81-9758-6ECBF0C7FA8E}" destId="{78912FDF-A77E-4F02-890C-D425A272420E}" srcOrd="1" destOrd="0" presId="urn:microsoft.com/office/officeart/2008/layout/HalfCircleOrganizationChart"/>
    <dgm:cxn modelId="{55431699-CFF4-4E65-B320-4195EA3A93AD}" type="presParOf" srcId="{78912FDF-A77E-4F02-890C-D425A272420E}" destId="{B1680F20-992F-4123-BF38-40B9588D86BA}" srcOrd="0" destOrd="0" presId="urn:microsoft.com/office/officeart/2008/layout/HalfCircleOrganizationChart"/>
    <dgm:cxn modelId="{C4D94A20-4267-4AB4-A653-0EA93C4D33B0}" type="presParOf" srcId="{B1680F20-992F-4123-BF38-40B9588D86BA}" destId="{FB6F3E1C-AEF0-4F4F-8996-BD4CD61CECC9}" srcOrd="0" destOrd="0" presId="urn:microsoft.com/office/officeart/2008/layout/HalfCircleOrganizationChart"/>
    <dgm:cxn modelId="{53F68228-E8CB-4AC7-826A-64EEEDB6BDC2}" type="presParOf" srcId="{B1680F20-992F-4123-BF38-40B9588D86BA}" destId="{9D06586A-3266-46D2-B98F-483A9B66F45C}" srcOrd="1" destOrd="0" presId="urn:microsoft.com/office/officeart/2008/layout/HalfCircleOrganizationChart"/>
    <dgm:cxn modelId="{AEDD60AF-DC4E-4BD4-A1E5-BFBA0F29DF49}" type="presParOf" srcId="{B1680F20-992F-4123-BF38-40B9588D86BA}" destId="{40C5C7E1-6712-493F-8908-7FB095DEA983}" srcOrd="2" destOrd="0" presId="urn:microsoft.com/office/officeart/2008/layout/HalfCircleOrganizationChart"/>
    <dgm:cxn modelId="{71ED3FE8-CE12-4121-9E87-3BF8FF94506C}" type="presParOf" srcId="{B1680F20-992F-4123-BF38-40B9588D86BA}" destId="{AB4CCE5E-C102-470A-94AD-D84901A3696D}" srcOrd="3" destOrd="0" presId="urn:microsoft.com/office/officeart/2008/layout/HalfCircleOrganizationChart"/>
    <dgm:cxn modelId="{A2A7D1F5-215A-4686-8EFC-CE281890B3F1}" type="presParOf" srcId="{78912FDF-A77E-4F02-890C-D425A272420E}" destId="{3649C660-D732-40DF-A564-B958B0BAAECA}" srcOrd="1" destOrd="0" presId="urn:microsoft.com/office/officeart/2008/layout/HalfCircleOrganizationChart"/>
    <dgm:cxn modelId="{16345830-514C-4ED3-905D-37AEDF131D3B}" type="presParOf" srcId="{78912FDF-A77E-4F02-890C-D425A272420E}" destId="{78D91ACF-2216-4A58-BDE3-2F092319A140}" srcOrd="2" destOrd="0" presId="urn:microsoft.com/office/officeart/2008/layout/HalfCircleOrganizationChart"/>
    <dgm:cxn modelId="{7374CB27-6559-4B44-A1BD-00D523E97164}" type="presParOf" srcId="{3091A043-6529-4D81-9758-6ECBF0C7FA8E}" destId="{F16F2F21-1328-4F25-B853-069A8BB3DBCD}" srcOrd="2" destOrd="0" presId="urn:microsoft.com/office/officeart/2008/layout/HalfCircleOrganizationChart"/>
    <dgm:cxn modelId="{C901594C-F64D-4CF0-AC35-5401910BEE8C}" type="presParOf" srcId="{3091A043-6529-4D81-9758-6ECBF0C7FA8E}" destId="{59923C51-1046-486B-989F-C9864283E4E7}" srcOrd="3" destOrd="0" presId="urn:microsoft.com/office/officeart/2008/layout/HalfCircleOrganizationChart"/>
    <dgm:cxn modelId="{FA492046-6D30-4421-91A0-756D01E16D39}" type="presParOf" srcId="{59923C51-1046-486B-989F-C9864283E4E7}" destId="{237BCD89-6F44-4588-A239-69D1259C3F0F}" srcOrd="0" destOrd="0" presId="urn:microsoft.com/office/officeart/2008/layout/HalfCircleOrganizationChart"/>
    <dgm:cxn modelId="{C468E6C6-C0FD-4510-BF54-9414863D5CCC}" type="presParOf" srcId="{237BCD89-6F44-4588-A239-69D1259C3F0F}" destId="{5F23DDED-2627-43AD-915A-1B0B56503A2B}" srcOrd="0" destOrd="0" presId="urn:microsoft.com/office/officeart/2008/layout/HalfCircleOrganizationChart"/>
    <dgm:cxn modelId="{51FA0EBC-FEB9-4557-885D-12CDF0628FDE}" type="presParOf" srcId="{237BCD89-6F44-4588-A239-69D1259C3F0F}" destId="{6C090695-18DE-42C9-A620-9A5FDDA21669}" srcOrd="1" destOrd="0" presId="urn:microsoft.com/office/officeart/2008/layout/HalfCircleOrganizationChart"/>
    <dgm:cxn modelId="{5EE4806C-8D69-4CCF-8B9F-B9FE387CD7C7}" type="presParOf" srcId="{237BCD89-6F44-4588-A239-69D1259C3F0F}" destId="{7180EB2C-E228-470A-B01A-B15645A87BAF}" srcOrd="2" destOrd="0" presId="urn:microsoft.com/office/officeart/2008/layout/HalfCircleOrganizationChart"/>
    <dgm:cxn modelId="{2F20850B-A23C-4AB9-8F7C-26B21F85E20A}" type="presParOf" srcId="{237BCD89-6F44-4588-A239-69D1259C3F0F}" destId="{F0EB58F5-AEFD-40D1-B7A0-5AAD9EC123E4}" srcOrd="3" destOrd="0" presId="urn:microsoft.com/office/officeart/2008/layout/HalfCircleOrganizationChart"/>
    <dgm:cxn modelId="{8FF6F1AF-2AB0-4D6D-8BA4-2611A02FFAEF}" type="presParOf" srcId="{59923C51-1046-486B-989F-C9864283E4E7}" destId="{9DFC9D96-9997-46E8-A64D-23493704E612}" srcOrd="1" destOrd="0" presId="urn:microsoft.com/office/officeart/2008/layout/HalfCircleOrganizationChart"/>
    <dgm:cxn modelId="{DD204FA0-A4AA-424B-99AE-0D606EEEC6C6}" type="presParOf" srcId="{59923C51-1046-486B-989F-C9864283E4E7}" destId="{DD0AB6C0-35E5-4A65-B687-3D3275A5651E}" srcOrd="2" destOrd="0" presId="urn:microsoft.com/office/officeart/2008/layout/HalfCircleOrganizationChart"/>
    <dgm:cxn modelId="{33EBC6C5-1120-4D5C-93F9-44C16C9E73C6}" type="presParOf" srcId="{75E9D236-48C5-4B37-96CD-0E6D0C41D9AF}" destId="{8A6E2C79-B217-4A57-97EB-4F10361351C1}" srcOrd="2" destOrd="0" presId="urn:microsoft.com/office/officeart/2008/layout/HalfCircleOrganizationChart"/>
    <dgm:cxn modelId="{EB87E048-76CC-4546-A680-211F39B0FC89}" type="presParOf" srcId="{5C55CBDA-575B-48C6-9903-FB9604F701C5}" destId="{96B7C824-68C6-4241-A808-30E684971B0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F2F21-1328-4F25-B853-069A8BB3DBCD}">
      <dsp:nvSpPr>
        <dsp:cNvPr id="0" name=""/>
        <dsp:cNvSpPr/>
      </dsp:nvSpPr>
      <dsp:spPr>
        <a:xfrm>
          <a:off x="4720431" y="2246113"/>
          <a:ext cx="852828" cy="1872515"/>
        </a:xfrm>
        <a:custGeom>
          <a:avLst/>
          <a:gdLst/>
          <a:ahLst/>
          <a:cxnLst/>
          <a:rect l="0" t="0" r="0" b="0"/>
          <a:pathLst>
            <a:path>
              <a:moveTo>
                <a:pt x="0" y="0"/>
              </a:moveTo>
              <a:lnTo>
                <a:pt x="0" y="1872515"/>
              </a:lnTo>
              <a:lnTo>
                <a:pt x="852828" y="18725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CF308-A433-45D8-916B-791F492381E2}">
      <dsp:nvSpPr>
        <dsp:cNvPr id="0" name=""/>
        <dsp:cNvSpPr/>
      </dsp:nvSpPr>
      <dsp:spPr>
        <a:xfrm>
          <a:off x="4720431" y="2246113"/>
          <a:ext cx="852828" cy="556192"/>
        </a:xfrm>
        <a:custGeom>
          <a:avLst/>
          <a:gdLst/>
          <a:ahLst/>
          <a:cxnLst/>
          <a:rect l="0" t="0" r="0" b="0"/>
          <a:pathLst>
            <a:path>
              <a:moveTo>
                <a:pt x="0" y="0"/>
              </a:moveTo>
              <a:lnTo>
                <a:pt x="0" y="556192"/>
              </a:lnTo>
              <a:lnTo>
                <a:pt x="852828" y="55619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76B8D-B633-4814-A0BA-8EB9A423334A}">
      <dsp:nvSpPr>
        <dsp:cNvPr id="0" name=""/>
        <dsp:cNvSpPr/>
      </dsp:nvSpPr>
      <dsp:spPr>
        <a:xfrm>
          <a:off x="3598776" y="929791"/>
          <a:ext cx="1121655" cy="389334"/>
        </a:xfrm>
        <a:custGeom>
          <a:avLst/>
          <a:gdLst/>
          <a:ahLst/>
          <a:cxnLst/>
          <a:rect l="0" t="0" r="0" b="0"/>
          <a:pathLst>
            <a:path>
              <a:moveTo>
                <a:pt x="0" y="0"/>
              </a:moveTo>
              <a:lnTo>
                <a:pt x="0" y="194667"/>
              </a:lnTo>
              <a:lnTo>
                <a:pt x="1121655" y="194667"/>
              </a:lnTo>
              <a:lnTo>
                <a:pt x="1121655"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626EA-9E8C-4F38-914A-BC74AEC596F0}">
      <dsp:nvSpPr>
        <dsp:cNvPr id="0" name=""/>
        <dsp:cNvSpPr/>
      </dsp:nvSpPr>
      <dsp:spPr>
        <a:xfrm>
          <a:off x="2477121" y="929791"/>
          <a:ext cx="1121655" cy="389334"/>
        </a:xfrm>
        <a:custGeom>
          <a:avLst/>
          <a:gdLst/>
          <a:ahLst/>
          <a:cxnLst/>
          <a:rect l="0" t="0" r="0" b="0"/>
          <a:pathLst>
            <a:path>
              <a:moveTo>
                <a:pt x="1121655" y="0"/>
              </a:moveTo>
              <a:lnTo>
                <a:pt x="1121655" y="194667"/>
              </a:lnTo>
              <a:lnTo>
                <a:pt x="0" y="194667"/>
              </a:lnTo>
              <a:lnTo>
                <a:pt x="0"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8BF5C-6633-4C3F-825E-F9184DDFB52E}">
      <dsp:nvSpPr>
        <dsp:cNvPr id="0" name=""/>
        <dsp:cNvSpPr/>
      </dsp:nvSpPr>
      <dsp:spPr>
        <a:xfrm>
          <a:off x="3135282" y="2803"/>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F69D7-4FE1-4840-9DBC-3610CDBC58E1}">
      <dsp:nvSpPr>
        <dsp:cNvPr id="0" name=""/>
        <dsp:cNvSpPr/>
      </dsp:nvSpPr>
      <dsp:spPr>
        <a:xfrm>
          <a:off x="3135282" y="2803"/>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1C116-A82C-48FD-9FE8-F8B493F8DD8E}">
      <dsp:nvSpPr>
        <dsp:cNvPr id="0" name=""/>
        <dsp:cNvSpPr/>
      </dsp:nvSpPr>
      <dsp:spPr>
        <a:xfrm>
          <a:off x="2671788" y="169661"/>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Çözüm Yöntemleri</a:t>
          </a:r>
        </a:p>
      </dsp:txBody>
      <dsp:txXfrm>
        <a:off x="2671788" y="169661"/>
        <a:ext cx="1853975" cy="593272"/>
      </dsp:txXfrm>
    </dsp:sp>
    <dsp:sp modelId="{9BCC3593-6341-41D8-B737-9CB8EC1EF792}">
      <dsp:nvSpPr>
        <dsp:cNvPr id="0" name=""/>
        <dsp:cNvSpPr/>
      </dsp:nvSpPr>
      <dsp:spPr>
        <a:xfrm>
          <a:off x="201362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7682-6E07-4FDF-A32E-59E5F86AF78B}">
      <dsp:nvSpPr>
        <dsp:cNvPr id="0" name=""/>
        <dsp:cNvSpPr/>
      </dsp:nvSpPr>
      <dsp:spPr>
        <a:xfrm>
          <a:off x="201362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B0BCA-0FDD-4D9E-B8CF-D3EE1FF9D45D}">
      <dsp:nvSpPr>
        <dsp:cNvPr id="0" name=""/>
        <dsp:cNvSpPr/>
      </dsp:nvSpPr>
      <dsp:spPr>
        <a:xfrm>
          <a:off x="155013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Tartılandırılmış Amaçlar</a:t>
          </a:r>
        </a:p>
      </dsp:txBody>
      <dsp:txXfrm>
        <a:off x="1550133" y="1485983"/>
        <a:ext cx="1853975" cy="593272"/>
      </dsp:txXfrm>
    </dsp:sp>
    <dsp:sp modelId="{43E72DD9-B3EC-4BFF-B1A5-3D822FD04F23}">
      <dsp:nvSpPr>
        <dsp:cNvPr id="0" name=""/>
        <dsp:cNvSpPr/>
      </dsp:nvSpPr>
      <dsp:spPr>
        <a:xfrm>
          <a:off x="425693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3F2E5-6173-47E7-B213-34F0CB972F72}">
      <dsp:nvSpPr>
        <dsp:cNvPr id="0" name=""/>
        <dsp:cNvSpPr/>
      </dsp:nvSpPr>
      <dsp:spPr>
        <a:xfrm>
          <a:off x="425693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3FFD9-E70F-46C7-B148-82D6957C0A3B}">
      <dsp:nvSpPr>
        <dsp:cNvPr id="0" name=""/>
        <dsp:cNvSpPr/>
      </dsp:nvSpPr>
      <dsp:spPr>
        <a:xfrm>
          <a:off x="379344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Önceliklendirilmiş Amaçlar</a:t>
          </a:r>
        </a:p>
      </dsp:txBody>
      <dsp:txXfrm>
        <a:off x="3793443" y="1485983"/>
        <a:ext cx="1853975" cy="593272"/>
      </dsp:txXfrm>
    </dsp:sp>
    <dsp:sp modelId="{9D06586A-3266-46D2-B98F-483A9B66F45C}">
      <dsp:nvSpPr>
        <dsp:cNvPr id="0" name=""/>
        <dsp:cNvSpPr/>
      </dsp:nvSpPr>
      <dsp:spPr>
        <a:xfrm>
          <a:off x="5462021" y="2635448"/>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5C7E1-6712-493F-8908-7FB095DEA983}">
      <dsp:nvSpPr>
        <dsp:cNvPr id="0" name=""/>
        <dsp:cNvSpPr/>
      </dsp:nvSpPr>
      <dsp:spPr>
        <a:xfrm>
          <a:off x="5462021" y="2635448"/>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F3E1C-AEF0-4F4F-8996-BD4CD61CECC9}">
      <dsp:nvSpPr>
        <dsp:cNvPr id="0" name=""/>
        <dsp:cNvSpPr/>
      </dsp:nvSpPr>
      <dsp:spPr>
        <a:xfrm>
          <a:off x="4998527" y="2802306"/>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Kolon Düşürme</a:t>
          </a:r>
        </a:p>
      </dsp:txBody>
      <dsp:txXfrm>
        <a:off x="4998527" y="2802306"/>
        <a:ext cx="1853975" cy="593272"/>
      </dsp:txXfrm>
    </dsp:sp>
    <dsp:sp modelId="{6C090695-18DE-42C9-A620-9A5FDDA21669}">
      <dsp:nvSpPr>
        <dsp:cNvPr id="0" name=""/>
        <dsp:cNvSpPr/>
      </dsp:nvSpPr>
      <dsp:spPr>
        <a:xfrm>
          <a:off x="5462021" y="3951770"/>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80EB2C-E228-470A-B01A-B15645A87BAF}">
      <dsp:nvSpPr>
        <dsp:cNvPr id="0" name=""/>
        <dsp:cNvSpPr/>
      </dsp:nvSpPr>
      <dsp:spPr>
        <a:xfrm>
          <a:off x="5462021" y="3951770"/>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DDED-2627-43AD-915A-1B0B56503A2B}">
      <dsp:nvSpPr>
        <dsp:cNvPr id="0" name=""/>
        <dsp:cNvSpPr/>
      </dsp:nvSpPr>
      <dsp:spPr>
        <a:xfrm>
          <a:off x="4998527" y="4118628"/>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Ayrık Amaç Fonksiyonları</a:t>
          </a:r>
        </a:p>
      </dsp:txBody>
      <dsp:txXfrm>
        <a:off x="4998527" y="4118628"/>
        <a:ext cx="1853975" cy="59327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2024-04-24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6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ozvektor.xlsx" TargetMode="External"/><Relationship Id="rId2" Type="http://schemas.openxmlformats.org/officeDocument/2006/relationships/image" Target="../media/image880.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A</a:t>
            </a:r>
            <a:r>
              <a:rPr lang="tr-TR" altLang="ko-KR"/>
              <a:t>maç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Kısıtların gevşetilmesi, bir hedefe ulaşmanın optimum yolu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 name="Resim 2">
            <a:extLst>
              <a:ext uri="{FF2B5EF4-FFF2-40B4-BE49-F238E27FC236}">
                <a16:creationId xmlns:a16="http://schemas.microsoft.com/office/drawing/2014/main" id="{A8C32CBE-C778-5C6A-E929-BFC5C4A46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7" y="3483411"/>
            <a:ext cx="1048749" cy="10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a:extLst>
              <a:ext uri="{FF2B5EF4-FFF2-40B4-BE49-F238E27FC236}">
                <a16:creationId xmlns:a16="http://schemas.microsoft.com/office/drawing/2014/main" id="{14973911-120B-E06B-61E6-634437045BAC}"/>
              </a:ext>
            </a:extLst>
          </p:cNvPr>
          <p:cNvGraphicFramePr>
            <a:graphicFrameLocks noGrp="1"/>
          </p:cNvGraphicFramePr>
          <p:nvPr>
            <p:ph idx="1"/>
            <p:extLst>
              <p:ext uri="{D42A27DB-BD31-4B8C-83A1-F6EECF244321}">
                <p14:modId xmlns:p14="http://schemas.microsoft.com/office/powerpoint/2010/main" val="478064082"/>
              </p:ext>
            </p:extLst>
          </p:nvPr>
        </p:nvGraphicFramePr>
        <p:xfrm>
          <a:off x="395288" y="1484313"/>
          <a:ext cx="8402637" cy="488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Başlık 2">
            <a:extLst>
              <a:ext uri="{FF2B5EF4-FFF2-40B4-BE49-F238E27FC236}">
                <a16:creationId xmlns:a16="http://schemas.microsoft.com/office/drawing/2014/main" id="{8AF711B7-2FB2-21EB-72E8-CD776C06C98D}"/>
              </a:ext>
            </a:extLst>
          </p:cNvPr>
          <p:cNvSpPr>
            <a:spLocks noGrp="1"/>
          </p:cNvSpPr>
          <p:nvPr>
            <p:ph type="title"/>
          </p:nvPr>
        </p:nvSpPr>
        <p:spPr/>
        <p:txBody>
          <a:bodyPr/>
          <a:lstStyle/>
          <a:p>
            <a:r>
              <a:rPr lang="tr-TR"/>
              <a:t>Amaç Programlama Çözüm Yaklaşımları</a:t>
            </a:r>
          </a:p>
        </p:txBody>
      </p:sp>
    </p:spTree>
    <p:extLst>
      <p:ext uri="{BB962C8B-B14F-4D97-AF65-F5344CB8AC3E}">
        <p14:creationId xmlns:p14="http://schemas.microsoft.com/office/powerpoint/2010/main" val="176873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493073-70F6-7921-DD33-79ECF98FFE65}"/>
              </a:ext>
            </a:extLst>
          </p:cNvPr>
          <p:cNvSpPr>
            <a:spLocks noGrp="1"/>
          </p:cNvSpPr>
          <p:nvPr>
            <p:ph idx="1"/>
          </p:nvPr>
        </p:nvSpPr>
        <p:spPr/>
        <p:txBody>
          <a:bodyPr/>
          <a:lstStyle/>
          <a:p>
            <a:pPr>
              <a:buFont typeface="Arial" panose="020B0604020202020204" pitchFamily="34" charset="0"/>
              <a:buChar char="•"/>
            </a:pPr>
            <a:r>
              <a:rPr lang="tr-TR">
                <a:effectLst/>
              </a:rPr>
              <a:t>A: Tartılandırılmış Amaçlar </a:t>
            </a:r>
          </a:p>
          <a:p>
            <a:pPr>
              <a:lnSpc>
                <a:spcPct val="100000"/>
              </a:lnSpc>
            </a:pPr>
            <a:r>
              <a:rPr lang="tr-TR">
                <a:effectLst/>
              </a:rPr>
              <a:t>Yöntem her bir amacı tartılandırarak bir toplam amaç fonksiyonu olarak ifade eder. </a:t>
            </a:r>
          </a:p>
          <a:p>
            <a:pPr>
              <a:lnSpc>
                <a:spcPct val="100000"/>
              </a:lnSpc>
            </a:pPr>
            <a:r>
              <a:rPr lang="tr-TR">
                <a:effectLst/>
              </a:rPr>
              <a:t>Amaç programlama durumunda yöntem, her bir amaç için minimize edilecek sapmayı, tartılandırılmış toplam bir sapma amaç fonksiyonu olarak tanımlar ve bu toplam sapma fonkisyonunu minimize eder. </a:t>
            </a:r>
          </a:p>
          <a:p>
            <a:pPr>
              <a:lnSpc>
                <a:spcPct val="100000"/>
              </a:lnSpc>
            </a:pPr>
            <a:endParaRPr lang="tr-TR"/>
          </a:p>
          <a:p>
            <a:pPr>
              <a:buFont typeface="Arial" panose="020B0604020202020204" pitchFamily="34" charset="0"/>
              <a:buChar char="•"/>
            </a:pPr>
            <a:r>
              <a:rPr lang="tr-TR">
                <a:effectLst/>
              </a:rPr>
              <a:t>B: Önceliklendirilmiş Çoklu-Amaç Çözümü</a:t>
            </a:r>
          </a:p>
          <a:p>
            <a:r>
              <a:rPr lang="tr-TR">
                <a:effectLst/>
              </a:rPr>
              <a:t>Yöntem tüm amaçları öncelik sırasına göre sıralar ve tüm amaç fonksiyonlarını içeren çoklu simpleks yöntemiyle çözer. Çözüme en önemli amaç denkleminden başlanır ve en düşük öneme sahip amaç fonksiyonuna göre çözülerek çözüm tamamlanır. Problemin her bir amaç için çözümünde, önceki daha önemli amaçların daha kötü bir çözüme doğru gitmesi engellenir. Bu, ikinci veya üçüncü derece bir amaç için çözüm yürütülürken, çözüme girecek değişkenin seçiminde, değişkenin önceki daha önemli amaçları daha kötü bir amaç değerine ulaştırmıyor olmadığından emin olunması gerektiğini ifade eder. </a:t>
            </a:r>
          </a:p>
          <a:p>
            <a:br>
              <a:rPr lang="tr-TR">
                <a:effectLst/>
              </a:rPr>
            </a:br>
            <a:endParaRPr lang="tr-TR"/>
          </a:p>
        </p:txBody>
      </p:sp>
      <p:sp>
        <p:nvSpPr>
          <p:cNvPr id="3" name="Başlık 2">
            <a:extLst>
              <a:ext uri="{FF2B5EF4-FFF2-40B4-BE49-F238E27FC236}">
                <a16:creationId xmlns:a16="http://schemas.microsoft.com/office/drawing/2014/main" id="{E1757A24-B094-2986-8188-771905A08A12}"/>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8888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91A4F9-2B7C-9CE7-48C6-F99CBAD80F09}"/>
              </a:ext>
            </a:extLst>
          </p:cNvPr>
          <p:cNvSpPr>
            <a:spLocks noGrp="1"/>
          </p:cNvSpPr>
          <p:nvPr>
            <p:ph idx="1"/>
          </p:nvPr>
        </p:nvSpPr>
        <p:spPr/>
        <p:txBody>
          <a:bodyPr>
            <a:normAutofit/>
          </a:bodyPr>
          <a:lstStyle/>
          <a:p>
            <a:pPr>
              <a:buFont typeface="Arial" panose="020B0604020202020204" pitchFamily="34" charset="0"/>
              <a:buChar char="•"/>
            </a:pPr>
            <a:r>
              <a:rPr lang="tr-TR">
                <a:effectLst/>
              </a:rPr>
              <a:t>C: Amaçların sıralı kısıtlandırılarak optimizasyonu </a:t>
            </a:r>
          </a:p>
          <a:p>
            <a:r>
              <a:rPr lang="tr-TR">
                <a:effectLst/>
              </a:rPr>
              <a:t>Amaçların sıralı olarak sağlanması ve bir amacın optimum değerinin, bir sonraki amacın optimum değerinin araştırılmasında, muhafazası sağlanır. Bir amacın optimiza edilmesinde, optimum değeri hesaplanmış önceki amaçların değerleri kısıtlayıcı olarak modelde yeralır. Bu, her bir çözüm adımında çözümü sağlanan her bir amaç probleme kısıt olarak eklenerek, sağlanır. Çözüm son amaç sağlanıncaya kadar tekrarlanır. </a:t>
            </a:r>
          </a:p>
          <a:p>
            <a:endParaRPr lang="tr-TR"/>
          </a:p>
          <a:p>
            <a:pPr>
              <a:buFont typeface="Arial" panose="020B0604020202020204" pitchFamily="34" charset="0"/>
              <a:buChar char="•"/>
            </a:pPr>
            <a:r>
              <a:rPr lang="tr-TR">
                <a:effectLst/>
              </a:rPr>
              <a:t>C1: Amaçların (Sapmaların) Sıralı Optimum Tablo Modeli Kullanılarak Optimizasyonu</a:t>
            </a:r>
          </a:p>
          <a:p>
            <a:pPr>
              <a:lnSpc>
                <a:spcPct val="100000"/>
              </a:lnSpc>
            </a:pPr>
            <a:r>
              <a:rPr lang="tr-TR">
                <a:effectLst/>
              </a:rPr>
              <a:t>Her bir amaç için çözüm yürütüldükten sonra elde edilen optimum çözüm tablosunda bir doğrusal model kurulur. Elde edilen doğrusal modele bir sonraki amaç amaç fonksiyonu olarak tanımlanır ve model çözülür. Son amaç sağlanıncaya kadar çözüm tekrarlanır. </a:t>
            </a:r>
          </a:p>
          <a:p>
            <a:pPr>
              <a:lnSpc>
                <a:spcPct val="100000"/>
              </a:lnSpc>
            </a:pPr>
            <a:br>
              <a:rPr lang="tr-TR">
                <a:effectLst/>
              </a:rPr>
            </a:br>
            <a:endParaRPr lang="tr-TR">
              <a:effectLst/>
            </a:endParaRPr>
          </a:p>
          <a:p>
            <a:pPr>
              <a:lnSpc>
                <a:spcPct val="100000"/>
              </a:lnSpc>
              <a:buFont typeface="Arial" panose="020B0604020202020204" pitchFamily="34" charset="0"/>
              <a:buChar char="•"/>
            </a:pPr>
            <a:r>
              <a:rPr lang="tr-TR">
                <a:effectLst/>
              </a:rPr>
              <a:t>C2: Optimum Çözüm Tablosuna Kısıt Ekleme</a:t>
            </a:r>
          </a:p>
          <a:p>
            <a:pPr>
              <a:lnSpc>
                <a:spcPct val="100000"/>
              </a:lnSpc>
            </a:pPr>
            <a:r>
              <a:rPr lang="tr-TR">
                <a:effectLst/>
              </a:rPr>
              <a:t>Her bir amaç için çözüm yürütüldükten sonra elde edilen optimum çözüm tablosuna elde edilen amaç fonksiyonu kısıt olarak eklenir. Kısıt eklenen simpleks tablosu için amaç denklemi optimize edilecek bir sonraki amaç olarak belirlenir. Çözüm tüm amaçlar sağlanıncaya kadar devam ettirilir.</a:t>
            </a:r>
            <a:endParaRPr lang="tr-TR"/>
          </a:p>
        </p:txBody>
      </p:sp>
      <p:sp>
        <p:nvSpPr>
          <p:cNvPr id="3" name="Başlık 2">
            <a:extLst>
              <a:ext uri="{FF2B5EF4-FFF2-40B4-BE49-F238E27FC236}">
                <a16:creationId xmlns:a16="http://schemas.microsoft.com/office/drawing/2014/main" id="{E97DB471-FE69-271D-9B2E-01EC75588F16}"/>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30130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ED2E7B-39C5-1EC3-D970-5FB94B62B0C9}"/>
                  </a:ext>
                </a:extLst>
              </p:cNvPr>
              <p:cNvSpPr>
                <a:spLocks noGrp="1"/>
              </p:cNvSpPr>
              <p:nvPr>
                <p:ph idx="1"/>
              </p:nvPr>
            </p:nvSpPr>
            <p:spPr/>
            <p:txBody>
              <a:bodyPr>
                <a:normAutofit/>
              </a:bodyPr>
              <a:lstStyle/>
              <a:p>
                <a:pPr>
                  <a:buFont typeface="Arial" panose="020B0604020202020204" pitchFamily="34" charset="0"/>
                  <a:buChar char="•"/>
                </a:pPr>
                <a:r>
                  <a:rPr lang="tr-TR">
                    <a:effectLst/>
                  </a:rPr>
                  <a:t>Madde B ve C'de ele alınan modelleme ve çözüm yaklaşımları Önleyici Amaç Programlama (Preemptive Goal Programming) olarak tanımlanır ve aynı amaca hizmet ederler. </a:t>
                </a:r>
              </a:p>
              <a:p>
                <a:pPr>
                  <a:buFont typeface="Arial" panose="020B0604020202020204" pitchFamily="34" charset="0"/>
                  <a:buChar char="•"/>
                </a:pPr>
                <a:r>
                  <a:rPr lang="tr-TR">
                    <a:effectLst/>
                  </a:rPr>
                  <a:t>Farklılık problemin çözümündedir. Fakat pratik uygulama açısından C1 sıralanan ve aynı sırayı paylaşan birden fazla amacın olduğu durumlarda daha pratik bir çözüm yaklaşımıdır. Örnek olarak, d1, d2, d3 ve d4 amaçları olsun. d1 en yüksek önceliğe, d2 ikinci derece önceliğe ve d3 ve d4 birlikte üçüncü derece önceliğe sahip amaçlar olsun ve tüm amaçlar bir sapmayı ifade ettiği için minimize ediliyor olsunlar. </a:t>
                </a:r>
              </a:p>
              <a:p>
                <a:pPr>
                  <a:buFont typeface="Arial" panose="020B0604020202020204" pitchFamily="34" charset="0"/>
                  <a:buChar char="•"/>
                </a:pPr>
                <a:r>
                  <a:rPr lang="tr-TR">
                    <a:effectLst/>
                  </a:rPr>
                  <a:t>Çözüm sıralaması aşağıdaki gibi uygulanır;</a:t>
                </a:r>
              </a:p>
              <a:p>
                <a:pPr>
                  <a:buFont typeface="Arial" panose="020B0604020202020204" pitchFamily="34" charset="0"/>
                  <a:buChar char="•"/>
                </a:pPr>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4</m:t>
                          </m:r>
                        </m:sub>
                      </m:sSub>
                    </m:oMath>
                  </m:oMathPara>
                </a14:m>
                <a:endParaRPr lang="tr-TR"/>
              </a:p>
              <a:p>
                <a:pPr marL="285750" indent="-285750">
                  <a:lnSpc>
                    <a:spcPct val="150000"/>
                  </a:lnSpc>
                  <a:buFont typeface="Arial" panose="020B0604020202020204" pitchFamily="34" charset="0"/>
                  <a:buChar char="•"/>
                </a:pPr>
                <a:r>
                  <a:rPr lang="tr-TR">
                    <a:effectLst/>
                  </a:rPr>
                  <a:t>Her bir amaç fonksiyon değeri sıralı olarak elde edildikten sonra, bir sonraki amaç için kısıt olarak girer. Zi amaç değeri ai hesaplanmış olduğunu varsayacak olursak, Min Z2 modeli için (Z1) d1=a1 kısıtı eklenir. Min Z3 modeli için (Z1) d1=a1 ve (Z2) d2=a2 kısıtı eklenir. </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B3ED2E7B-39C5-1EC3-D970-5FB94B62B0C9}"/>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9404DA-C406-9562-7F55-5C4443E291EF}"/>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7918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BF0BA61-4EFD-B20C-1598-9E5F286412FD}"/>
              </a:ext>
            </a:extLst>
          </p:cNvPr>
          <p:cNvSpPr>
            <a:spLocks noGrp="1"/>
          </p:cNvSpPr>
          <p:nvPr>
            <p:ph type="ctrTitle"/>
          </p:nvPr>
        </p:nvSpPr>
        <p:spPr/>
        <p:txBody>
          <a:bodyPr/>
          <a:lstStyle/>
          <a:p>
            <a:r>
              <a:rPr lang="tr-TR">
                <a:solidFill>
                  <a:srgbClr val="EA6131"/>
                </a:solidFill>
              </a:rPr>
              <a:t>A</a:t>
            </a:r>
            <a:r>
              <a:rPr lang="tr-TR"/>
              <a:t>çıklayıcı </a:t>
            </a:r>
            <a:r>
              <a:rPr lang="tr-TR">
                <a:solidFill>
                  <a:srgbClr val="EA6131"/>
                </a:solidFill>
              </a:rPr>
              <a:t>Ö</a:t>
            </a:r>
            <a:r>
              <a:rPr lang="tr-TR"/>
              <a:t>rnek</a:t>
            </a:r>
          </a:p>
        </p:txBody>
      </p:sp>
    </p:spTree>
    <p:extLst>
      <p:ext uri="{BB962C8B-B14F-4D97-AF65-F5344CB8AC3E}">
        <p14:creationId xmlns:p14="http://schemas.microsoft.com/office/powerpoint/2010/main" val="162421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21CFF24-BFD7-CCF1-278F-5A93B0F9AF4A}"/>
              </a:ext>
            </a:extLst>
          </p:cNvPr>
          <p:cNvSpPr>
            <a:spLocks noGrp="1"/>
          </p:cNvSpPr>
          <p:nvPr>
            <p:ph idx="1"/>
          </p:nvPr>
        </p:nvSpPr>
        <p:spPr/>
        <p:txBody>
          <a:bodyPr/>
          <a:lstStyle/>
          <a:p>
            <a:pPr>
              <a:buFont typeface="Arial" panose="020B0604020202020204" pitchFamily="34" charset="0"/>
              <a:buChar char="•"/>
            </a:pPr>
            <a:r>
              <a:rPr lang="tr-TR"/>
              <a:t>Bir reklam firmasının toplam 10 çalışanı vardır. Yeni bir ürünün reklam işini almıştır. Reklam kanalı olarak radyo ve televizyon bulunmaktadır. Tabloda her bir reklam kanalından ulaşılabilecek potansiyel müşteri sayısı, her bir kaynağın maliyeti ve gerekli personel sayısı verilmiştir. Kurallar gereği radyoda 6 dakikadan daha uzun reklam yapılamamaktadır. Yapılan reklam planlamasında en az 45 milyon potansiyel müşteriye ulaşılması istenmektedir ve 100 bin TL'lik bir bütçe sınırı vardır. </a:t>
            </a:r>
          </a:p>
          <a:p>
            <a:pPr>
              <a:buFont typeface="Arial" panose="020B0604020202020204" pitchFamily="34" charset="0"/>
              <a:buChar char="•"/>
            </a:pPr>
            <a:endParaRPr lang="tr-TR"/>
          </a:p>
          <a:p>
            <a:pPr>
              <a:buFont typeface="Arial" panose="020B0604020202020204" pitchFamily="34" charset="0"/>
              <a:buChar char="•"/>
            </a:pPr>
            <a:r>
              <a:rPr lang="tr-TR"/>
              <a:t>Amaç bütçede ve hedef kitleye ulaşım konusunda bazı şüpheler vardır. Bu iki şartın tam anlamıyla sağlanıp sağlanamayacağı bilinmemektedir. </a:t>
            </a:r>
          </a:p>
          <a:p>
            <a:pPr>
              <a:buFont typeface="Arial" panose="020B0604020202020204" pitchFamily="34" charset="0"/>
              <a:buChar char="•"/>
            </a:pPr>
            <a:endParaRPr lang="tr-TR"/>
          </a:p>
          <a:p>
            <a:pPr>
              <a:buFont typeface="Arial" panose="020B0604020202020204" pitchFamily="34" charset="0"/>
              <a:buChar char="•"/>
            </a:pPr>
            <a:r>
              <a:rPr lang="tr-TR"/>
              <a:t>Radyo ve televizyona kaç dakikalık reklam verilmelidir ?</a:t>
            </a:r>
          </a:p>
          <a:p>
            <a:endParaRPr lang="tr-TR"/>
          </a:p>
        </p:txBody>
      </p:sp>
      <p:sp>
        <p:nvSpPr>
          <p:cNvPr id="3" name="Başlık 2">
            <a:extLst>
              <a:ext uri="{FF2B5EF4-FFF2-40B4-BE49-F238E27FC236}">
                <a16:creationId xmlns:a16="http://schemas.microsoft.com/office/drawing/2014/main" id="{25295083-0C1D-DEDC-081C-429495B1E812}"/>
              </a:ext>
            </a:extLst>
          </p:cNvPr>
          <p:cNvSpPr>
            <a:spLocks noGrp="1"/>
          </p:cNvSpPr>
          <p:nvPr>
            <p:ph type="title"/>
          </p:nvPr>
        </p:nvSpPr>
        <p:spPr/>
        <p:txBody>
          <a:bodyPr/>
          <a:lstStyle/>
          <a:p>
            <a:r>
              <a:rPr lang="tr-TR"/>
              <a:t>Reklam Planlama </a:t>
            </a:r>
          </a:p>
        </p:txBody>
      </p:sp>
      <p:grpSp>
        <p:nvGrpSpPr>
          <p:cNvPr id="7" name="Grup 6">
            <a:extLst>
              <a:ext uri="{FF2B5EF4-FFF2-40B4-BE49-F238E27FC236}">
                <a16:creationId xmlns:a16="http://schemas.microsoft.com/office/drawing/2014/main" id="{9376B16F-8E47-4775-D4B2-AC7549D3E699}"/>
              </a:ext>
            </a:extLst>
          </p:cNvPr>
          <p:cNvGrpSpPr/>
          <p:nvPr/>
        </p:nvGrpSpPr>
        <p:grpSpPr>
          <a:xfrm>
            <a:off x="720123" y="4725144"/>
            <a:ext cx="7753350" cy="1771650"/>
            <a:chOff x="1044711" y="4643189"/>
            <a:chExt cx="7753350" cy="1771650"/>
          </a:xfrm>
        </p:grpSpPr>
        <p:pic>
          <p:nvPicPr>
            <p:cNvPr id="4" name="Resim 3">
              <a:extLst>
                <a:ext uri="{FF2B5EF4-FFF2-40B4-BE49-F238E27FC236}">
                  <a16:creationId xmlns:a16="http://schemas.microsoft.com/office/drawing/2014/main" id="{63D85299-0434-2531-3422-56FE28FC67E9}"/>
                </a:ext>
              </a:extLst>
            </p:cNvPr>
            <p:cNvPicPr>
              <a:picLocks noChangeAspect="1"/>
            </p:cNvPicPr>
            <p:nvPr/>
          </p:nvPicPr>
          <p:blipFill>
            <a:blip r:embed="rId2"/>
            <a:stretch>
              <a:fillRect/>
            </a:stretch>
          </p:blipFill>
          <p:spPr>
            <a:xfrm>
              <a:off x="1044711" y="4643189"/>
              <a:ext cx="7753350" cy="1771650"/>
            </a:xfrm>
            <a:prstGeom prst="rect">
              <a:avLst/>
            </a:prstGeom>
            <a:ln>
              <a:noFill/>
            </a:ln>
            <a:effectLst>
              <a:outerShdw blurRad="292100" dist="139700" dir="2700000" algn="tl" rotWithShape="0">
                <a:srgbClr val="333333">
                  <a:alpha val="65000"/>
                </a:srgbClr>
              </a:outerShdw>
            </a:effectLst>
          </p:spPr>
        </p:pic>
        <p:sp>
          <p:nvSpPr>
            <p:cNvPr id="5" name="Dikdörtgen 4">
              <a:extLst>
                <a:ext uri="{FF2B5EF4-FFF2-40B4-BE49-F238E27FC236}">
                  <a16:creationId xmlns:a16="http://schemas.microsoft.com/office/drawing/2014/main" id="{D8784B98-F868-B120-22C4-D6D4B91BF7D6}"/>
                </a:ext>
              </a:extLst>
            </p:cNvPr>
            <p:cNvSpPr/>
            <p:nvPr/>
          </p:nvSpPr>
          <p:spPr>
            <a:xfrm>
              <a:off x="2195736"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1527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DFBA0E-737A-4800-4EDE-180310A5CE71}"/>
                  </a:ext>
                </a:extLst>
              </p:cNvPr>
              <p:cNvSpPr>
                <a:spLocks noGrp="1"/>
              </p:cNvSpPr>
              <p:nvPr>
                <p:ph idx="1"/>
              </p:nvPr>
            </p:nvSpPr>
            <p:spPr/>
            <p:txBody>
              <a:bodyPr>
                <a:normAutofit lnSpcReduction="10000"/>
              </a:bodyPr>
              <a:lstStyle/>
              <a:p>
                <a:r>
                  <a:rPr lang="tr-TR">
                    <a:effectLst/>
                  </a:rPr>
                  <a:t>x1: Radyoya verilecek reklam süresini,</a:t>
                </a:r>
              </a:p>
              <a:p>
                <a:pPr>
                  <a:lnSpc>
                    <a:spcPct val="100000"/>
                  </a:lnSpc>
                </a:pPr>
                <a:r>
                  <a:rPr lang="tr-TR">
                    <a:effectLst/>
                  </a:rPr>
                  <a:t>x2: Televizyona verilecek reklam süresini gösteriyor olsun.</a:t>
                </a:r>
              </a:p>
              <a:p>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endParaRPr lang="tr-TR" b="0">
                  <a:effectLst/>
                  <a:ea typeface="Cambria Math" panose="02040503050406030204" pitchFamily="18" charset="0"/>
                </a:endParaRPr>
              </a:p>
              <a:p>
                <a:r>
                  <a:rPr lang="tr-TR"/>
                  <a:t>Amaçlara göre esnetilmiş kısıtlar;</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pPr marL="0" indent="0"/>
                <a:endParaRPr lang="tr-TR"/>
              </a:p>
              <a:p>
                <a:pPr>
                  <a:buFont typeface="Arial" panose="020B0604020202020204" pitchFamily="34" charset="0"/>
                  <a:buChar char="•"/>
                </a:pPr>
                <a:r>
                  <a:rPr lang="tr-TR">
                    <a:effectLst/>
                  </a:rPr>
                  <a:t>Problem tanımda 6 dakikalık radyo reklam sınırı ve personel kaynağı kullanımı için tanımlı bir amaç yoktur. Bu ikisi de doğrudan kısıt olarak verilmiştir. Bu sebeple, bu iki kısıt üzerinde herhangi bir sapma değişkeni tanımlanmamıştır.</a:t>
                </a:r>
              </a:p>
              <a:p>
                <a:endParaRPr lang="tr-TR"/>
              </a:p>
            </p:txBody>
          </p:sp>
        </mc:Choice>
        <mc:Fallback xmlns="">
          <p:sp>
            <p:nvSpPr>
              <p:cNvPr id="2" name="İçerik Yer Tutucusu 1">
                <a:extLst>
                  <a:ext uri="{FF2B5EF4-FFF2-40B4-BE49-F238E27FC236}">
                    <a16:creationId xmlns:a16="http://schemas.microsoft.com/office/drawing/2014/main" id="{C6DFBA0E-737A-4800-4EDE-180310A5CE71}"/>
                  </a:ext>
                </a:extLst>
              </p:cNvPr>
              <p:cNvSpPr>
                <a:spLocks noGrp="1" noRot="1" noChangeAspect="1" noMove="1" noResize="1" noEditPoints="1" noAdjustHandles="1" noChangeArrowheads="1" noChangeShapeType="1" noTextEdit="1"/>
              </p:cNvSpPr>
              <p:nvPr>
                <p:ph idx="1"/>
              </p:nvPr>
            </p:nvSpPr>
            <p:spPr>
              <a:blipFill>
                <a:blip r:embed="rId2"/>
                <a:stretch>
                  <a:fillRect l="-435" t="-875" b="-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3ACDF25-E9F2-FBCD-5A11-C1B3E555EADC}"/>
              </a:ext>
            </a:extLst>
          </p:cNvPr>
          <p:cNvSpPr>
            <a:spLocks noGrp="1"/>
          </p:cNvSpPr>
          <p:nvPr>
            <p:ph type="title"/>
          </p:nvPr>
        </p:nvSpPr>
        <p:spPr/>
        <p:txBody>
          <a:bodyPr/>
          <a:lstStyle/>
          <a:p>
            <a:r>
              <a:rPr lang="tr-TR"/>
              <a:t>Kısıtlar</a:t>
            </a:r>
          </a:p>
        </p:txBody>
      </p:sp>
    </p:spTree>
    <p:extLst>
      <p:ext uri="{BB962C8B-B14F-4D97-AF65-F5344CB8AC3E}">
        <p14:creationId xmlns:p14="http://schemas.microsoft.com/office/powerpoint/2010/main" val="266107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15D3ED-1C61-95A0-08E1-96AB18F2A455}"/>
                  </a:ext>
                </a:extLst>
              </p:cNvPr>
              <p:cNvSpPr>
                <a:spLocks noGrp="1"/>
              </p:cNvSpPr>
              <p:nvPr>
                <p:ph idx="1"/>
              </p:nvPr>
            </p:nvSpPr>
            <p:spPr/>
            <p:txBody>
              <a:bodyPr>
                <a:normAutofit fontScale="92500"/>
              </a:bodyPr>
              <a:lstStyle/>
              <a:p>
                <a:pPr>
                  <a:buFont typeface="Arial" panose="020B0604020202020204" pitchFamily="34" charset="0"/>
                  <a:buChar char="•"/>
                </a:pPr>
                <a:r>
                  <a:rPr lang="tr-TR"/>
                  <a:t>Örneğimizde, hedef kitle için 2, bütçeden sapma için 1 değerini tartı olarak belirlemiş olalım.</a:t>
                </a:r>
              </a:p>
              <a:p>
                <a:pPr>
                  <a:buFont typeface="Arial" panose="020B0604020202020204" pitchFamily="34" charset="0"/>
                  <a:buChar char="•"/>
                </a:pPr>
                <a:endParaRPr lang="tr-TR"/>
              </a:p>
              <a:p>
                <a:pPr marL="0" indent="0"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b="0"/>
                  <a:t>	(</a:t>
                </a:r>
                <a:r>
                  <a:rPr lang="tr-TR"/>
                  <a:t>A: Tartılandırılmış Amaçlar</a:t>
                </a:r>
                <a:r>
                  <a:rPr lang="tr-TR" b="0"/>
                  <a:t>)</a:t>
                </a:r>
              </a:p>
              <a:p>
                <a:pPr marL="0" indent="0"/>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a:p>
                <a:pPr>
                  <a:buFont typeface="Arial" panose="020B0604020202020204" pitchFamily="34" charset="0"/>
                  <a:buChar char="•"/>
                </a:pPr>
                <a:r>
                  <a:rPr lang="tr-TR">
                    <a:effectLst/>
                  </a:rPr>
                  <a:t>Problem Simpleks yöntemiye çözülür ve optimum sonuç x1 = 6 dakika ve x2=2 dakika olarak hesaplanır. G amaç fonksiyonu 10 olarak belirlenmiştir. Sapmalar ise d1- = 5 ve d2+ = 0, d2-=4 değerlerini almışlardır.</a:t>
                </a:r>
              </a:p>
              <a:p>
                <a:pPr>
                  <a:buFont typeface="Arial" panose="020B0604020202020204" pitchFamily="34" charset="0"/>
                  <a:buChar char="•"/>
                </a:pPr>
                <a:endParaRPr lang="tr-TR"/>
              </a:p>
              <a:p>
                <a:r>
                  <a:rPr lang="tr-TR">
                    <a:effectLst/>
                  </a:rPr>
                  <a:t>Şimdi kısıtlara tek tek bakalım;</a:t>
                </a:r>
              </a:p>
              <a:p>
                <a:pPr>
                  <a:lnSpc>
                    <a:spcPct val="100000"/>
                  </a:lnSpc>
                  <a:buFont typeface="Arial" panose="020B0604020202020204" pitchFamily="34" charset="0"/>
                  <a:buChar char="•"/>
                </a:pPr>
                <a:r>
                  <a:rPr lang="tr-TR">
                    <a:effectLst/>
                  </a:rPr>
                  <a:t>Hedef kitle kısıtı: 4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+ 8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40 değerini almış ve hedef değer olan 45 milyonun altında kalınmıştı.</a:t>
                </a:r>
              </a:p>
              <a:p>
                <a:pPr>
                  <a:buFont typeface="Arial" panose="020B0604020202020204" pitchFamily="34" charset="0"/>
                  <a:buChar char="•"/>
                </a:pPr>
                <a:r>
                  <a:rPr lang="tr-TR">
                    <a:effectLst/>
                  </a:rPr>
                  <a:t>Bütçe hedefi kısıtı: 8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+ 24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96 olmuştur ve 100 bin ₺ sınırının altında kalınmıştır. </a:t>
                </a:r>
              </a:p>
              <a:p>
                <a:pPr>
                  <a:buFont typeface="Arial" panose="020B0604020202020204" pitchFamily="34" charset="0"/>
                  <a:buChar char="•"/>
                </a:pPr>
                <a:r>
                  <a:rPr lang="tr-TR">
                    <a:effectLst/>
                  </a:rPr>
                  <a:t>Dikkat edileceği gibi, herhangi bir amaç tanımlanmamış (pazarlık payı olmayan) daha katı kısıtlar olan, Personel kısıtı (x1 + 2x2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10) ve Radyo Reklam Sınırı Kısıtı x1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6 tam olarak sağlanmıştır. </a:t>
                </a:r>
              </a:p>
            </p:txBody>
          </p:sp>
        </mc:Choice>
        <mc:Fallback xmlns="">
          <p:sp>
            <p:nvSpPr>
              <p:cNvPr id="2" name="İçerik Yer Tutucusu 1">
                <a:extLst>
                  <a:ext uri="{FF2B5EF4-FFF2-40B4-BE49-F238E27FC236}">
                    <a16:creationId xmlns:a16="http://schemas.microsoft.com/office/drawing/2014/main" id="{9515D3ED-1C61-95A0-08E1-96AB18F2A455}"/>
                  </a:ext>
                </a:extLst>
              </p:cNvPr>
              <p:cNvSpPr>
                <a:spLocks noGrp="1" noRot="1" noChangeAspect="1" noMove="1" noResize="1" noEditPoints="1" noAdjustHandles="1" noChangeArrowheads="1" noChangeShapeType="1" noTextEdit="1"/>
              </p:cNvSpPr>
              <p:nvPr>
                <p:ph idx="1"/>
              </p:nvPr>
            </p:nvSpPr>
            <p:spPr>
              <a:blipFill>
                <a:blip r:embed="rId2"/>
                <a:stretch>
                  <a:fillRect l="-290"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3479B5-18F8-AEBB-00E1-A91A6CD341DF}"/>
              </a:ext>
            </a:extLst>
          </p:cNvPr>
          <p:cNvSpPr>
            <a:spLocks noGrp="1"/>
          </p:cNvSpPr>
          <p:nvPr>
            <p:ph type="title"/>
          </p:nvPr>
        </p:nvSpPr>
        <p:spPr/>
        <p:txBody>
          <a:bodyPr/>
          <a:lstStyle/>
          <a:p>
            <a:r>
              <a:rPr lang="tr-TR"/>
              <a:t>Amaç Fonksiyonlarının Belirlenmesi</a:t>
            </a:r>
          </a:p>
        </p:txBody>
      </p:sp>
    </p:spTree>
    <p:extLst>
      <p:ext uri="{BB962C8B-B14F-4D97-AF65-F5344CB8AC3E}">
        <p14:creationId xmlns:p14="http://schemas.microsoft.com/office/powerpoint/2010/main" val="70598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27D720-3776-1C51-DE2B-9701B0A19272}"/>
                  </a:ext>
                </a:extLst>
              </p:cNvPr>
              <p:cNvSpPr>
                <a:spLocks noGrp="1"/>
              </p:cNvSpPr>
              <p:nvPr>
                <p:ph idx="1"/>
              </p:nvPr>
            </p:nvSpPr>
            <p:spPr>
              <a:xfrm>
                <a:off x="395536" y="1052736"/>
                <a:ext cx="8402525" cy="4881686"/>
              </a:xfrm>
            </p:spPr>
            <p:txBody>
              <a:bodyPr/>
              <a:lstStyle/>
              <a:p>
                <a:endParaRPr lang="tr-T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1</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a14:m>
                <a:r>
                  <a:rPr lang="tr-TR"/>
                  <a:t> (Yüksek öncelikli amaç)</a:t>
                </a: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a:t> (Düşük öncelikli amaç)</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8C27D720-3776-1C51-DE2B-9701B0A19272}"/>
                  </a:ext>
                </a:extLst>
              </p:cNvPr>
              <p:cNvSpPr>
                <a:spLocks noGrp="1" noRot="1" noChangeAspect="1" noMove="1" noResize="1" noEditPoints="1" noAdjustHandles="1" noChangeArrowheads="1" noChangeShapeType="1" noTextEdit="1"/>
              </p:cNvSpPr>
              <p:nvPr>
                <p:ph idx="1"/>
              </p:nvPr>
            </p:nvSpPr>
            <p:spPr>
              <a:xfrm>
                <a:off x="395536" y="1052736"/>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E2E6F35-92D9-B852-6526-EDC2567FA8FD}"/>
              </a:ext>
            </a:extLst>
          </p:cNvPr>
          <p:cNvSpPr>
            <a:spLocks noGrp="1"/>
          </p:cNvSpPr>
          <p:nvPr>
            <p:ph type="title"/>
          </p:nvPr>
        </p:nvSpPr>
        <p:spPr/>
        <p:txBody>
          <a:bodyPr>
            <a:normAutofit/>
          </a:bodyPr>
          <a:lstStyle/>
          <a:p>
            <a:r>
              <a:rPr lang="tr-TR"/>
              <a:t>Reklam Planlaması: Önceliklendirilmiş Amaçlar</a:t>
            </a:r>
          </a:p>
        </p:txBody>
      </p:sp>
      <p:pic>
        <p:nvPicPr>
          <p:cNvPr id="5" name="Resim 4">
            <a:extLst>
              <a:ext uri="{FF2B5EF4-FFF2-40B4-BE49-F238E27FC236}">
                <a16:creationId xmlns:a16="http://schemas.microsoft.com/office/drawing/2014/main" id="{7A15BAB0-D7C1-2A81-AE11-9AD3DC23CAB7}"/>
              </a:ext>
            </a:extLst>
          </p:cNvPr>
          <p:cNvPicPr>
            <a:picLocks noChangeAspect="1"/>
          </p:cNvPicPr>
          <p:nvPr/>
        </p:nvPicPr>
        <p:blipFill>
          <a:blip r:embed="rId3"/>
          <a:stretch>
            <a:fillRect/>
          </a:stretch>
        </p:blipFill>
        <p:spPr>
          <a:xfrm>
            <a:off x="2479423" y="3645024"/>
            <a:ext cx="4041138" cy="1363975"/>
          </a:xfrm>
          <a:prstGeom prst="rect">
            <a:avLst/>
          </a:prstGeom>
          <a:ln>
            <a:noFill/>
          </a:ln>
          <a:effectLst>
            <a:outerShdw blurRad="292100" dist="139700" dir="2700000" algn="tl" rotWithShape="0">
              <a:srgbClr val="333333">
                <a:alpha val="65000"/>
              </a:srgbClr>
            </a:outerShdw>
          </a:effectLst>
        </p:spPr>
      </p:pic>
      <p:sp>
        <p:nvSpPr>
          <p:cNvPr id="7" name="Dikdörtgen 6">
            <a:extLst>
              <a:ext uri="{FF2B5EF4-FFF2-40B4-BE49-F238E27FC236}">
                <a16:creationId xmlns:a16="http://schemas.microsoft.com/office/drawing/2014/main" id="{C1E6BAEC-654A-3135-EF0F-A63CF33B0E0E}"/>
              </a:ext>
            </a:extLst>
          </p:cNvPr>
          <p:cNvSpPr/>
          <p:nvPr/>
        </p:nvSpPr>
        <p:spPr>
          <a:xfrm>
            <a:off x="2987824" y="1628800"/>
            <a:ext cx="3168352" cy="36004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DA7C1BB-8A2F-87F1-3DDD-913EFAA77621}"/>
              </a:ext>
            </a:extLst>
          </p:cNvPr>
          <p:cNvSpPr/>
          <p:nvPr/>
        </p:nvSpPr>
        <p:spPr>
          <a:xfrm>
            <a:off x="2915816" y="1686050"/>
            <a:ext cx="3168352" cy="3600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76FAE1D0-6652-3798-0CE4-33F307FBCAD7}"/>
              </a:ext>
            </a:extLst>
          </p:cNvPr>
          <p:cNvSpPr/>
          <p:nvPr/>
        </p:nvSpPr>
        <p:spPr>
          <a:xfrm>
            <a:off x="2983979" y="1657425"/>
            <a:ext cx="31683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1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3CF022-E18F-9F85-2078-03FB7436AC25}"/>
                  </a:ext>
                </a:extLst>
              </p:cNvPr>
              <p:cNvSpPr>
                <a:spLocks noGrp="1"/>
              </p:cNvSpPr>
              <p:nvPr>
                <p:ph idx="1"/>
              </p:nvPr>
            </p:nvSpPr>
            <p:spPr/>
            <p:txBody>
              <a:bodyPr/>
              <a:lstStyle/>
              <a:p>
                <a:endParaRPr lang="tr-T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=5</m:t>
                      </m:r>
                    </m:oMath>
                  </m:oMathPara>
                </a14:m>
                <a:endParaRPr lang="tr-TR" b="0">
                  <a:effectLst/>
                  <a:ea typeface="Cambria Math" panose="02040503050406030204" pitchFamily="18" charset="0"/>
                </a:endParaRPr>
              </a:p>
              <a:p>
                <a:endParaRPr lang="tr-TR"/>
              </a:p>
              <a:p>
                <a:r>
                  <a:rPr lang="tr-TR"/>
                  <a:t>Çözüm;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a:p>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FB3CF022-E18F-9F85-2078-03FB7436AC25}"/>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54B137-C1AC-0F1D-FB29-9252ADE7EADE}"/>
              </a:ext>
            </a:extLst>
          </p:cNvPr>
          <p:cNvSpPr>
            <a:spLocks noGrp="1"/>
          </p:cNvSpPr>
          <p:nvPr>
            <p:ph type="title"/>
          </p:nvPr>
        </p:nvSpPr>
        <p:spPr/>
        <p:txBody>
          <a:bodyPr/>
          <a:lstStyle/>
          <a:p>
            <a:r>
              <a:rPr lang="tr-TR"/>
              <a:t>Reklam Planlama: İkincil Amaç</a:t>
            </a:r>
          </a:p>
        </p:txBody>
      </p:sp>
      <p:sp>
        <p:nvSpPr>
          <p:cNvPr id="5" name="Dikdörtgen: Köşeleri Yuvarlatılmış 4">
            <a:extLst>
              <a:ext uri="{FF2B5EF4-FFF2-40B4-BE49-F238E27FC236}">
                <a16:creationId xmlns:a16="http://schemas.microsoft.com/office/drawing/2014/main" id="{0D4277D3-AB2A-E073-0535-0B636584B1E3}"/>
              </a:ext>
            </a:extLst>
          </p:cNvPr>
          <p:cNvSpPr/>
          <p:nvPr/>
        </p:nvSpPr>
        <p:spPr>
          <a:xfrm>
            <a:off x="3923928" y="3501008"/>
            <a:ext cx="1008112" cy="360040"/>
          </a:xfrm>
          <a:prstGeom prst="round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3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133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endParaRPr lang="tr-TR" sz="1400">
              <a:effectLst/>
            </a:endParaRPr>
          </a:p>
          <a:p>
            <a:pPr marR="0" indent="-228600" fontAlgn="base">
              <a:lnSpc>
                <a:spcPct val="200000"/>
              </a:lnSpc>
              <a:spcBef>
                <a:spcPct val="0"/>
              </a:spcBef>
              <a:spcAft>
                <a:spcPct val="0"/>
              </a:spcAft>
              <a:buClrTx/>
              <a:buSzTx/>
              <a:buFont typeface="+mj-lt"/>
              <a:buAutoNum type="arabicPeriod"/>
              <a:tabLst/>
            </a:pPr>
            <a:r>
              <a:rPr lang="tr-TR" sz="1200">
                <a:effectLst/>
              </a:rPr>
              <a:t>Amaç programlama problemlerinde model nasıl kurulur?</a:t>
            </a:r>
            <a:endParaRPr lang="en-US" altLang="ko-KR" sz="130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sz="1200">
                <a:effectLst/>
              </a:rPr>
              <a:t>Amaç programlamada kısıtlar nasıl yorumlanır?</a:t>
            </a: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sz="1200">
                <a:effectLst/>
              </a:rPr>
              <a:t>Amaç programlamada modelleme esasları nelerdir? </a:t>
            </a:r>
          </a:p>
          <a:p>
            <a:pPr indent="-228600" fontAlgn="base">
              <a:lnSpc>
                <a:spcPct val="200000"/>
              </a:lnSpc>
              <a:spcBef>
                <a:spcPct val="0"/>
              </a:spcBef>
              <a:spcAft>
                <a:spcPct val="0"/>
              </a:spcAft>
              <a:buFont typeface="+mj-lt"/>
              <a:buAutoNum type="arabicPeriod"/>
            </a:pPr>
            <a:r>
              <a:rPr lang="tr-TR" sz="1200">
                <a:effectLst/>
              </a:rPr>
              <a:t>Amaç programlama neden bir kısıt gevşetme işlemidir?</a:t>
            </a:r>
          </a:p>
          <a:p>
            <a:pPr marR="0" indent="-228600" fontAlgn="base">
              <a:lnSpc>
                <a:spcPct val="200000"/>
              </a:lnSpc>
              <a:spcBef>
                <a:spcPct val="0"/>
              </a:spcBef>
              <a:spcAft>
                <a:spcPct val="0"/>
              </a:spcAft>
              <a:buClrTx/>
              <a:buSzTx/>
              <a:buFont typeface="+mj-lt"/>
              <a:buAutoNum type="arabicPeriod"/>
              <a:tabLst/>
            </a:pPr>
            <a:r>
              <a:rPr lang="tr-TR" sz="1200">
                <a:effectLst/>
              </a:rPr>
              <a:t>Çok amaçlı programlama ile amaç programlama arasındaki ilişki nedir?</a:t>
            </a: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92927"/>
              <a:chOff x="2219144" y="3284144"/>
              <a:chExt cx="3545623" cy="792927"/>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Amaç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2A60CC-EFA3-4AD2-7122-1E369AC2B4D7}"/>
              </a:ext>
            </a:extLst>
          </p:cNvPr>
          <p:cNvSpPr>
            <a:spLocks noGrp="1"/>
          </p:cNvSpPr>
          <p:nvPr>
            <p:ph idx="1"/>
          </p:nvPr>
        </p:nvSpPr>
        <p:spPr/>
        <p:txBody>
          <a:bodyPr/>
          <a:lstStyle/>
          <a:p>
            <a:pPr>
              <a:buFont typeface="Arial" panose="020B0604020202020204" pitchFamily="34" charset="0"/>
              <a:buChar char="•"/>
            </a:pPr>
            <a:r>
              <a:rPr lang="tr-TR"/>
              <a:t>Birinci derece amaç için yürütlen çözümün optimum çözüm tablosundan bir model elde edilir ve model ikinci derece amaç fonksiyonu için çözülür.</a:t>
            </a:r>
          </a:p>
        </p:txBody>
      </p:sp>
      <p:sp>
        <p:nvSpPr>
          <p:cNvPr id="3" name="Başlık 2">
            <a:extLst>
              <a:ext uri="{FF2B5EF4-FFF2-40B4-BE49-F238E27FC236}">
                <a16:creationId xmlns:a16="http://schemas.microsoft.com/office/drawing/2014/main" id="{32A441CE-483D-6657-03BE-66D928B4BBCF}"/>
              </a:ext>
            </a:extLst>
          </p:cNvPr>
          <p:cNvSpPr>
            <a:spLocks noGrp="1"/>
          </p:cNvSpPr>
          <p:nvPr>
            <p:ph type="title"/>
          </p:nvPr>
        </p:nvSpPr>
        <p:spPr/>
        <p:txBody>
          <a:bodyPr/>
          <a:lstStyle/>
          <a:p>
            <a:r>
              <a:rPr lang="tr-TR"/>
              <a:t>Alternatif Model</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51B154-C954-E211-3ADD-9E12F75539C0}"/>
                  </a:ext>
                </a:extLst>
              </p:cNvPr>
              <p:cNvSpPr txBox="1"/>
              <p:nvPr/>
            </p:nvSpPr>
            <p:spPr>
              <a:xfrm>
                <a:off x="827584" y="4998098"/>
                <a:ext cx="6912768" cy="369332"/>
              </a:xfrm>
              <a:prstGeom prst="rect">
                <a:avLst/>
              </a:prstGeom>
              <a:noFill/>
            </p:spPr>
            <p:txBody>
              <a:bodyPr wrap="square">
                <a:spAutoFit/>
              </a:bodyPr>
              <a:lstStyle/>
              <a:p>
                <a:r>
                  <a:rPr lang="tr-TR"/>
                  <a:t>Çözüm bir önceki çözümle aynıdır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p:txBody>
          </p:sp>
        </mc:Choice>
        <mc:Fallback xmlns="">
          <p:sp>
            <p:nvSpPr>
              <p:cNvPr id="6" name="Metin kutusu 5">
                <a:extLst>
                  <a:ext uri="{FF2B5EF4-FFF2-40B4-BE49-F238E27FC236}">
                    <a16:creationId xmlns:a16="http://schemas.microsoft.com/office/drawing/2014/main" id="{8E51B154-C954-E211-3ADD-9E12F75539C0}"/>
                  </a:ext>
                </a:extLst>
              </p:cNvPr>
              <p:cNvSpPr txBox="1">
                <a:spLocks noRot="1" noChangeAspect="1" noMove="1" noResize="1" noEditPoints="1" noAdjustHandles="1" noChangeArrowheads="1" noChangeShapeType="1" noTextEdit="1"/>
              </p:cNvSpPr>
              <p:nvPr/>
            </p:nvSpPr>
            <p:spPr>
              <a:xfrm>
                <a:off x="827584" y="4998098"/>
                <a:ext cx="6912768" cy="369332"/>
              </a:xfrm>
              <a:prstGeom prst="rect">
                <a:avLst/>
              </a:prstGeom>
              <a:blipFill>
                <a:blip r:embed="rId3"/>
                <a:stretch>
                  <a:fillRect l="-794" t="-10000" b="-26667"/>
                </a:stretch>
              </a:blipFill>
            </p:spPr>
            <p:txBody>
              <a:bodyPr/>
              <a:lstStyle/>
              <a:p>
                <a:r>
                  <a:rPr lang="tr-TR">
                    <a:noFill/>
                  </a:rPr>
                  <a:t> </a:t>
                </a:r>
              </a:p>
            </p:txBody>
          </p:sp>
        </mc:Fallback>
      </mc:AlternateContent>
      <p:grpSp>
        <p:nvGrpSpPr>
          <p:cNvPr id="11" name="Grup 10">
            <a:extLst>
              <a:ext uri="{FF2B5EF4-FFF2-40B4-BE49-F238E27FC236}">
                <a16:creationId xmlns:a16="http://schemas.microsoft.com/office/drawing/2014/main" id="{6039A838-B671-D4A8-EC88-3892AA5A3B1C}"/>
              </a:ext>
            </a:extLst>
          </p:cNvPr>
          <p:cNvGrpSpPr/>
          <p:nvPr/>
        </p:nvGrpSpPr>
        <p:grpSpPr>
          <a:xfrm>
            <a:off x="1043608" y="2120278"/>
            <a:ext cx="5422430" cy="2617444"/>
            <a:chOff x="1043608" y="2120278"/>
            <a:chExt cx="5422430" cy="2617444"/>
          </a:xfrm>
        </p:grpSpPr>
        <p:pic>
          <p:nvPicPr>
            <p:cNvPr id="4" name="Resim 3">
              <a:extLst>
                <a:ext uri="{FF2B5EF4-FFF2-40B4-BE49-F238E27FC236}">
                  <a16:creationId xmlns:a16="http://schemas.microsoft.com/office/drawing/2014/main" id="{714AB57A-26C3-673E-C160-1EB36C5C9D0D}"/>
                </a:ext>
              </a:extLst>
            </p:cNvPr>
            <p:cNvPicPr>
              <a:picLocks noChangeAspect="1"/>
            </p:cNvPicPr>
            <p:nvPr/>
          </p:nvPicPr>
          <p:blipFill>
            <a:blip r:embed="rId4"/>
            <a:stretch>
              <a:fillRect/>
            </a:stretch>
          </p:blipFill>
          <p:spPr>
            <a:xfrm>
              <a:off x="1043608" y="2120278"/>
              <a:ext cx="5422430" cy="2617444"/>
            </a:xfrm>
            <a:prstGeom prst="rect">
              <a:avLst/>
            </a:prstGeom>
          </p:spPr>
        </p:pic>
        <p:sp>
          <p:nvSpPr>
            <p:cNvPr id="9" name="Dikdörtgen 8">
              <a:extLst>
                <a:ext uri="{FF2B5EF4-FFF2-40B4-BE49-F238E27FC236}">
                  <a16:creationId xmlns:a16="http://schemas.microsoft.com/office/drawing/2014/main" id="{F2B4FEE1-9699-5B06-D9CE-31F01B5520EA}"/>
                </a:ext>
              </a:extLst>
            </p:cNvPr>
            <p:cNvSpPr/>
            <p:nvPr/>
          </p:nvSpPr>
          <p:spPr>
            <a:xfrm>
              <a:off x="4067944" y="3717032"/>
              <a:ext cx="144016" cy="72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36DABF8-AE3D-DA04-79D3-7CE17D9A98CD}"/>
                </a:ext>
              </a:extLst>
            </p:cNvPr>
            <p:cNvSpPr txBox="1"/>
            <p:nvPr/>
          </p:nvSpPr>
          <p:spPr>
            <a:xfrm>
              <a:off x="3923928" y="3617850"/>
              <a:ext cx="360040" cy="307777"/>
            </a:xfrm>
            <a:prstGeom prst="rect">
              <a:avLst/>
            </a:prstGeom>
            <a:noFill/>
          </p:spPr>
          <p:txBody>
            <a:bodyPr wrap="square" rtlCol="0">
              <a:spAutoFit/>
            </a:bodyPr>
            <a:lstStyle/>
            <a:p>
              <a:r>
                <a:rPr lang="tr-TR" sz="1400"/>
                <a:t> +</a:t>
              </a:r>
            </a:p>
          </p:txBody>
        </p:sp>
      </p:grpSp>
    </p:spTree>
    <p:extLst>
      <p:ext uri="{BB962C8B-B14F-4D97-AF65-F5344CB8AC3E}">
        <p14:creationId xmlns:p14="http://schemas.microsoft.com/office/powerpoint/2010/main" val="321272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3F04738-BF3E-14AE-C763-E753422206EF}"/>
              </a:ext>
            </a:extLst>
          </p:cNvPr>
          <p:cNvSpPr>
            <a:spLocks noGrp="1"/>
          </p:cNvSpPr>
          <p:nvPr>
            <p:ph type="ctrTitle"/>
          </p:nvPr>
        </p:nvSpPr>
        <p:spPr/>
        <p:txBody>
          <a:bodyPr/>
          <a:lstStyle/>
          <a:p>
            <a:r>
              <a:rPr lang="tr-TR">
                <a:solidFill>
                  <a:srgbClr val="EA6131"/>
                </a:solidFill>
              </a:rPr>
              <a:t>K</a:t>
            </a:r>
            <a:r>
              <a:rPr lang="tr-TR"/>
              <a:t>olon </a:t>
            </a:r>
            <a:r>
              <a:rPr lang="tr-TR">
                <a:solidFill>
                  <a:srgbClr val="EA6131"/>
                </a:solidFill>
              </a:rPr>
              <a:t>D</a:t>
            </a:r>
            <a:r>
              <a:rPr lang="tr-TR"/>
              <a:t>üşürme </a:t>
            </a:r>
            <a:r>
              <a:rPr lang="tr-TR">
                <a:solidFill>
                  <a:srgbClr val="EA6131"/>
                </a:solidFill>
              </a:rPr>
              <a:t>K</a:t>
            </a:r>
            <a:r>
              <a:rPr lang="tr-TR"/>
              <a:t>uralı</a:t>
            </a:r>
          </a:p>
        </p:txBody>
      </p:sp>
    </p:spTree>
    <p:extLst>
      <p:ext uri="{BB962C8B-B14F-4D97-AF65-F5344CB8AC3E}">
        <p14:creationId xmlns:p14="http://schemas.microsoft.com/office/powerpoint/2010/main" val="869661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A5754F7-4782-2C08-AC49-B5F799FEEB9F}"/>
              </a:ext>
            </a:extLst>
          </p:cNvPr>
          <p:cNvPicPr>
            <a:picLocks noChangeAspect="1"/>
          </p:cNvPicPr>
          <p:nvPr/>
        </p:nvPicPr>
        <p:blipFill>
          <a:blip r:embed="rId2"/>
          <a:stretch>
            <a:fillRect/>
          </a:stretch>
        </p:blipFill>
        <p:spPr>
          <a:xfrm>
            <a:off x="4514850" y="1828370"/>
            <a:ext cx="4629150" cy="1838325"/>
          </a:xfrm>
          <a:prstGeom prst="rect">
            <a:avLst/>
          </a:prstGeom>
        </p:spPr>
      </p:pic>
      <p:sp>
        <p:nvSpPr>
          <p:cNvPr id="3" name="Başlık 2">
            <a:extLst>
              <a:ext uri="{FF2B5EF4-FFF2-40B4-BE49-F238E27FC236}">
                <a16:creationId xmlns:a16="http://schemas.microsoft.com/office/drawing/2014/main" id="{24D6FB68-0F70-201A-AE3F-8510A1B8CDB6}"/>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0A65589-C466-60BD-26F3-65BB75169B88}"/>
              </a:ext>
            </a:extLst>
          </p:cNvPr>
          <p:cNvPicPr>
            <a:picLocks noChangeAspect="1"/>
          </p:cNvPicPr>
          <p:nvPr/>
        </p:nvPicPr>
        <p:blipFill>
          <a:blip r:embed="rId3"/>
          <a:stretch>
            <a:fillRect/>
          </a:stretch>
        </p:blipFill>
        <p:spPr>
          <a:xfrm>
            <a:off x="971600" y="4149080"/>
            <a:ext cx="7562850" cy="22574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725CDA42-E9E4-E8DA-98D8-83E7C53563C8}"/>
              </a:ext>
            </a:extLst>
          </p:cNvPr>
          <p:cNvPicPr>
            <a:picLocks noChangeAspect="1"/>
          </p:cNvPicPr>
          <p:nvPr/>
        </p:nvPicPr>
        <p:blipFill>
          <a:blip r:embed="rId4"/>
          <a:stretch>
            <a:fillRect/>
          </a:stretch>
        </p:blipFill>
        <p:spPr>
          <a:xfrm>
            <a:off x="24798" y="1828370"/>
            <a:ext cx="4572000" cy="2047875"/>
          </a:xfrm>
          <a:prstGeom prst="rect">
            <a:avLst/>
          </a:prstGeom>
        </p:spPr>
      </p:pic>
    </p:spTree>
    <p:extLst>
      <p:ext uri="{BB962C8B-B14F-4D97-AF65-F5344CB8AC3E}">
        <p14:creationId xmlns:p14="http://schemas.microsoft.com/office/powerpoint/2010/main" val="225125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85EF623-23F8-47FF-54BC-4E02E422D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12B94803-FECB-0205-800E-83B54F79BCF2}"/>
              </a:ext>
            </a:extLst>
          </p:cNvPr>
          <p:cNvSpPr>
            <a:spLocks noGrp="1"/>
          </p:cNvSpPr>
          <p:nvPr>
            <p:ph type="title"/>
          </p:nvPr>
        </p:nvSpPr>
        <p:spPr/>
        <p:txBody>
          <a:bodyPr/>
          <a:lstStyle/>
          <a:p>
            <a:endParaRPr lang="tr-TR"/>
          </a:p>
        </p:txBody>
      </p:sp>
      <p:grpSp>
        <p:nvGrpSpPr>
          <p:cNvPr id="9" name="Grup 8">
            <a:extLst>
              <a:ext uri="{FF2B5EF4-FFF2-40B4-BE49-F238E27FC236}">
                <a16:creationId xmlns:a16="http://schemas.microsoft.com/office/drawing/2014/main" id="{A7023FA7-A185-F453-8DD1-9FE14C6043B7}"/>
              </a:ext>
            </a:extLst>
          </p:cNvPr>
          <p:cNvGrpSpPr/>
          <p:nvPr/>
        </p:nvGrpSpPr>
        <p:grpSpPr>
          <a:xfrm>
            <a:off x="1110648" y="1479451"/>
            <a:ext cx="7019925" cy="2247900"/>
            <a:chOff x="1110648" y="1479451"/>
            <a:chExt cx="7019925" cy="2247900"/>
          </a:xfrm>
        </p:grpSpPr>
        <p:pic>
          <p:nvPicPr>
            <p:cNvPr id="4" name="Resim 3">
              <a:extLst>
                <a:ext uri="{FF2B5EF4-FFF2-40B4-BE49-F238E27FC236}">
                  <a16:creationId xmlns:a16="http://schemas.microsoft.com/office/drawing/2014/main" id="{2A8A3A11-C32D-E44C-7EA3-067594302775}"/>
                </a:ext>
              </a:extLst>
            </p:cNvPr>
            <p:cNvPicPr>
              <a:picLocks noChangeAspect="1"/>
            </p:cNvPicPr>
            <p:nvPr/>
          </p:nvPicPr>
          <p:blipFill>
            <a:blip r:embed="rId2"/>
            <a:stretch>
              <a:fillRect/>
            </a:stretch>
          </p:blipFill>
          <p:spPr>
            <a:xfrm>
              <a:off x="1110648" y="1479451"/>
              <a:ext cx="7019925" cy="2247900"/>
            </a:xfrm>
            <a:prstGeom prst="rect">
              <a:avLst/>
            </a:prstGeom>
          </p:spPr>
        </p:pic>
        <p:sp>
          <p:nvSpPr>
            <p:cNvPr id="6" name="Dikdörtgen 5">
              <a:extLst>
                <a:ext uri="{FF2B5EF4-FFF2-40B4-BE49-F238E27FC236}">
                  <a16:creationId xmlns:a16="http://schemas.microsoft.com/office/drawing/2014/main" id="{8A4D9ADA-D35F-E7F4-825B-2819306A0000}"/>
                </a:ext>
              </a:extLst>
            </p:cNvPr>
            <p:cNvSpPr/>
            <p:nvPr/>
          </p:nvSpPr>
          <p:spPr>
            <a:xfrm>
              <a:off x="1909537" y="1632223"/>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485F4DA5-EFF3-1062-2404-3BB66FB4ECF4}"/>
              </a:ext>
            </a:extLst>
          </p:cNvPr>
          <p:cNvGrpSpPr/>
          <p:nvPr/>
        </p:nvGrpSpPr>
        <p:grpSpPr>
          <a:xfrm>
            <a:off x="1063023" y="3962342"/>
            <a:ext cx="7067550" cy="2076450"/>
            <a:chOff x="1063023" y="3962342"/>
            <a:chExt cx="7067550" cy="2076450"/>
          </a:xfrm>
        </p:grpSpPr>
        <p:pic>
          <p:nvPicPr>
            <p:cNvPr id="5" name="İçerik Yer Tutucusu 4">
              <a:extLst>
                <a:ext uri="{FF2B5EF4-FFF2-40B4-BE49-F238E27FC236}">
                  <a16:creationId xmlns:a16="http://schemas.microsoft.com/office/drawing/2014/main" id="{E0EB4949-2F6B-FEE6-C452-478640DF8D29}"/>
                </a:ext>
              </a:extLst>
            </p:cNvPr>
            <p:cNvPicPr>
              <a:picLocks noChangeAspect="1"/>
            </p:cNvPicPr>
            <p:nvPr/>
          </p:nvPicPr>
          <p:blipFill>
            <a:blip r:embed="rId3"/>
            <a:stretch>
              <a:fillRect/>
            </a:stretch>
          </p:blipFill>
          <p:spPr>
            <a:xfrm>
              <a:off x="1063023" y="3962342"/>
              <a:ext cx="7067550" cy="2076450"/>
            </a:xfrm>
            <a:prstGeom prst="rect">
              <a:avLst/>
            </a:prstGeom>
          </p:spPr>
        </p:pic>
        <p:sp>
          <p:nvSpPr>
            <p:cNvPr id="7" name="Dikdörtgen 6">
              <a:extLst>
                <a:ext uri="{FF2B5EF4-FFF2-40B4-BE49-F238E27FC236}">
                  <a16:creationId xmlns:a16="http://schemas.microsoft.com/office/drawing/2014/main" id="{E7AE935F-8039-B7E8-39B9-A364091B2FFF}"/>
                </a:ext>
              </a:extLst>
            </p:cNvPr>
            <p:cNvSpPr/>
            <p:nvPr/>
          </p:nvSpPr>
          <p:spPr>
            <a:xfrm>
              <a:off x="2061937" y="4000922"/>
              <a:ext cx="1080120" cy="22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44810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4EC20B2-8738-EBAA-BCBC-1D0200978E3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15FE4DB-3CB8-1C1C-9F23-4C8019BB4B99}"/>
              </a:ext>
            </a:extLst>
          </p:cNvPr>
          <p:cNvSpPr>
            <a:spLocks noGrp="1"/>
          </p:cNvSpPr>
          <p:nvPr>
            <p:ph type="title"/>
          </p:nvPr>
        </p:nvSpPr>
        <p:spPr/>
        <p:txBody>
          <a:bodyPr/>
          <a:lstStyle/>
          <a:p>
            <a:endParaRPr lang="tr-TR"/>
          </a:p>
        </p:txBody>
      </p:sp>
      <p:grpSp>
        <p:nvGrpSpPr>
          <p:cNvPr id="11" name="Grup 10">
            <a:extLst>
              <a:ext uri="{FF2B5EF4-FFF2-40B4-BE49-F238E27FC236}">
                <a16:creationId xmlns:a16="http://schemas.microsoft.com/office/drawing/2014/main" id="{93A09EA8-1A4C-E660-FF3E-D6FCDB7B53DA}"/>
              </a:ext>
            </a:extLst>
          </p:cNvPr>
          <p:cNvGrpSpPr/>
          <p:nvPr/>
        </p:nvGrpSpPr>
        <p:grpSpPr>
          <a:xfrm>
            <a:off x="992233" y="1484784"/>
            <a:ext cx="6848475" cy="2196083"/>
            <a:chOff x="992233" y="1484784"/>
            <a:chExt cx="6848475" cy="2196083"/>
          </a:xfrm>
        </p:grpSpPr>
        <p:pic>
          <p:nvPicPr>
            <p:cNvPr id="4" name="Resim 3">
              <a:extLst>
                <a:ext uri="{FF2B5EF4-FFF2-40B4-BE49-F238E27FC236}">
                  <a16:creationId xmlns:a16="http://schemas.microsoft.com/office/drawing/2014/main" id="{F7BF209E-EEB7-35A2-86F4-264158A477EE}"/>
                </a:ext>
              </a:extLst>
            </p:cNvPr>
            <p:cNvPicPr>
              <a:picLocks noChangeAspect="1"/>
            </p:cNvPicPr>
            <p:nvPr/>
          </p:nvPicPr>
          <p:blipFill>
            <a:blip r:embed="rId2"/>
            <a:stretch>
              <a:fillRect/>
            </a:stretch>
          </p:blipFill>
          <p:spPr>
            <a:xfrm>
              <a:off x="992233" y="1490117"/>
              <a:ext cx="6848475" cy="2190750"/>
            </a:xfrm>
            <a:prstGeom prst="rect">
              <a:avLst/>
            </a:prstGeom>
          </p:spPr>
        </p:pic>
        <p:sp>
          <p:nvSpPr>
            <p:cNvPr id="8" name="Dikdörtgen: Köşeleri Yuvarlatılmış 7">
              <a:extLst>
                <a:ext uri="{FF2B5EF4-FFF2-40B4-BE49-F238E27FC236}">
                  <a16:creationId xmlns:a16="http://schemas.microsoft.com/office/drawing/2014/main" id="{B681A445-1F68-5A1E-F620-04FDC285DCC2}"/>
                </a:ext>
              </a:extLst>
            </p:cNvPr>
            <p:cNvSpPr/>
            <p:nvPr/>
          </p:nvSpPr>
          <p:spPr>
            <a:xfrm>
              <a:off x="1907704" y="148478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0C94FAAA-7DE7-2D92-4C93-83C909D8316D}"/>
              </a:ext>
            </a:extLst>
          </p:cNvPr>
          <p:cNvGrpSpPr/>
          <p:nvPr/>
        </p:nvGrpSpPr>
        <p:grpSpPr>
          <a:xfrm>
            <a:off x="827584" y="3912269"/>
            <a:ext cx="6800850" cy="2152650"/>
            <a:chOff x="827584" y="3912269"/>
            <a:chExt cx="6800850" cy="2152650"/>
          </a:xfrm>
        </p:grpSpPr>
        <p:pic>
          <p:nvPicPr>
            <p:cNvPr id="5" name="Resim 4">
              <a:extLst>
                <a:ext uri="{FF2B5EF4-FFF2-40B4-BE49-F238E27FC236}">
                  <a16:creationId xmlns:a16="http://schemas.microsoft.com/office/drawing/2014/main" id="{462C0FFC-8592-7F90-9E33-E0C0C5B0D609}"/>
                </a:ext>
              </a:extLst>
            </p:cNvPr>
            <p:cNvPicPr>
              <a:picLocks noChangeAspect="1"/>
            </p:cNvPicPr>
            <p:nvPr/>
          </p:nvPicPr>
          <p:blipFill>
            <a:blip r:embed="rId3"/>
            <a:stretch>
              <a:fillRect/>
            </a:stretch>
          </p:blipFill>
          <p:spPr>
            <a:xfrm>
              <a:off x="827584" y="3912269"/>
              <a:ext cx="6800850" cy="2152650"/>
            </a:xfrm>
            <a:prstGeom prst="rect">
              <a:avLst/>
            </a:prstGeom>
          </p:spPr>
        </p:pic>
        <p:sp>
          <p:nvSpPr>
            <p:cNvPr id="9" name="Dikdörtgen: Köşeleri Yuvarlatılmış 8">
              <a:extLst>
                <a:ext uri="{FF2B5EF4-FFF2-40B4-BE49-F238E27FC236}">
                  <a16:creationId xmlns:a16="http://schemas.microsoft.com/office/drawing/2014/main" id="{BC1BB0DE-4B42-FDB2-A34A-AD800DEB413F}"/>
                </a:ext>
              </a:extLst>
            </p:cNvPr>
            <p:cNvSpPr/>
            <p:nvPr/>
          </p:nvSpPr>
          <p:spPr>
            <a:xfrm>
              <a:off x="1691680" y="400506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36262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873A10F-8EA6-B537-C2AD-A86001C5A09A}"/>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214389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1DA4B7-C087-5EB9-799B-8A9B2E870A77}"/>
              </a:ext>
            </a:extLst>
          </p:cNvPr>
          <p:cNvSpPr>
            <a:spLocks noGrp="1"/>
          </p:cNvSpPr>
          <p:nvPr>
            <p:ph idx="1"/>
          </p:nvPr>
        </p:nvSpPr>
        <p:spPr/>
        <p:txBody>
          <a:bodyPr/>
          <a:lstStyle/>
          <a:p>
            <a:pPr>
              <a:buFont typeface="Arial" panose="020B0604020202020204" pitchFamily="34" charset="0"/>
              <a:buChar char="•"/>
            </a:pPr>
            <a:r>
              <a:rPr lang="tr-TR"/>
              <a:t>Camyo Manufacturing, torna ve delgi kullanımı gerektiren dört parça üretmektedir. İki makine günde 10 saat çalışır. Aşağıdaki tablo, her bir parçanın gerektirdiği dakika cinsinden süreyi içermektedir:</a:t>
            </a:r>
            <a:endParaRPr lang="en-US" altLang="tr-TR"/>
          </a:p>
          <a:p>
            <a:pPr eaLnBrk="1" hangingPunct="1"/>
            <a:endParaRPr lang="en-US" altLang="tr-TR"/>
          </a:p>
          <a:p>
            <a:pPr eaLnBrk="1" hangingPunct="1"/>
            <a:endParaRPr lang="en-US" altLang="tr-TR"/>
          </a:p>
          <a:p>
            <a:pPr eaLnBrk="1" hangingPunct="1"/>
            <a:endParaRPr lang="tr-TR" altLang="tr-TR"/>
          </a:p>
          <a:p>
            <a:pPr eaLnBrk="1" hangingPunct="1"/>
            <a:endParaRPr lang="tr-TR" altLang="tr-TR"/>
          </a:p>
          <a:p>
            <a:pPr eaLnBrk="1" hangingPunct="1"/>
            <a:endParaRPr lang="en-US" altLang="tr-TR"/>
          </a:p>
          <a:p>
            <a:pPr eaLnBrk="1" hangingPunct="1"/>
            <a:endParaRPr lang="en-US" altLang="tr-TR"/>
          </a:p>
          <a:p>
            <a:pPr eaLnBrk="1" hangingPunct="1"/>
            <a:endParaRPr lang="en-US" altLang="tr-TR"/>
          </a:p>
          <a:p>
            <a:pPr>
              <a:buFont typeface="Arial" panose="020B0604020202020204" pitchFamily="34" charset="0"/>
              <a:buChar char="•"/>
            </a:pPr>
            <a:r>
              <a:rPr lang="tr-TR"/>
              <a:t>İki makinenin kullanım sürelerinin toplam çalışma süreleri arasındaki farkı 30 dakikayı geçmeyecek şekilde dengelemesi istenir. Piyasa talebi, her bir parçanın üretilen birim sayısını en az 10 birim ile sınırlandırmaktadır. Ek olarak, bölüm 1'deki birim sayısı 2. bölümün değerini aşamaz.</a:t>
            </a:r>
            <a:endParaRPr lang="en-US" altLang="tr-TR"/>
          </a:p>
          <a:p>
            <a:endParaRPr lang="tr-TR"/>
          </a:p>
        </p:txBody>
      </p:sp>
      <p:sp>
        <p:nvSpPr>
          <p:cNvPr id="3" name="Başlık 2">
            <a:extLst>
              <a:ext uri="{FF2B5EF4-FFF2-40B4-BE49-F238E27FC236}">
                <a16:creationId xmlns:a16="http://schemas.microsoft.com/office/drawing/2014/main" id="{60B00F6C-30FE-0A6C-B3E1-E69880F259FB}"/>
              </a:ext>
            </a:extLst>
          </p:cNvPr>
          <p:cNvSpPr>
            <a:spLocks noGrp="1"/>
          </p:cNvSpPr>
          <p:nvPr>
            <p:ph type="title"/>
          </p:nvPr>
        </p:nvSpPr>
        <p:spPr/>
        <p:txBody>
          <a:bodyPr/>
          <a:lstStyle/>
          <a:p>
            <a:r>
              <a:rPr lang="tr-TR"/>
              <a:t>Camyo Üretim</a:t>
            </a:r>
          </a:p>
        </p:txBody>
      </p:sp>
      <p:graphicFrame>
        <p:nvGraphicFramePr>
          <p:cNvPr id="4" name="Group 47">
            <a:extLst>
              <a:ext uri="{FF2B5EF4-FFF2-40B4-BE49-F238E27FC236}">
                <a16:creationId xmlns:a16="http://schemas.microsoft.com/office/drawing/2014/main" id="{2844C1B5-E565-DADE-69C3-9485057868F7}"/>
              </a:ext>
            </a:extLst>
          </p:cNvPr>
          <p:cNvGraphicFramePr>
            <a:graphicFrameLocks/>
          </p:cNvGraphicFramePr>
          <p:nvPr>
            <p:extLst>
              <p:ext uri="{D42A27DB-BD31-4B8C-83A1-F6EECF244321}">
                <p14:modId xmlns:p14="http://schemas.microsoft.com/office/powerpoint/2010/main" val="419588021"/>
              </p:ext>
            </p:extLst>
          </p:nvPr>
        </p:nvGraphicFramePr>
        <p:xfrm>
          <a:off x="2987824" y="2204864"/>
          <a:ext cx="3865244" cy="1828800"/>
        </p:xfrm>
        <a:graphic>
          <a:graphicData uri="http://schemas.openxmlformats.org/drawingml/2006/table">
            <a:tbl>
              <a:tblPr/>
              <a:tblGrid>
                <a:gridCol w="944880">
                  <a:extLst>
                    <a:ext uri="{9D8B030D-6E8A-4147-A177-3AD203B41FA5}">
                      <a16:colId xmlns:a16="http://schemas.microsoft.com/office/drawing/2014/main" val="20000"/>
                    </a:ext>
                  </a:extLst>
                </a:gridCol>
                <a:gridCol w="1342983">
                  <a:extLst>
                    <a:ext uri="{9D8B030D-6E8A-4147-A177-3AD203B41FA5}">
                      <a16:colId xmlns:a16="http://schemas.microsoft.com/office/drawing/2014/main" val="20001"/>
                    </a:ext>
                  </a:extLst>
                </a:gridCol>
                <a:gridCol w="1577381">
                  <a:extLst>
                    <a:ext uri="{9D8B030D-6E8A-4147-A177-3AD203B41FA5}">
                      <a16:colId xmlns:a16="http://schemas.microsoft.com/office/drawing/2014/main" val="20002"/>
                    </a:ext>
                  </a:extLst>
                </a:gridCol>
              </a:tblGrid>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Parça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Torna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Delgi</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4952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BBB96B1-C405-0099-78C3-B424606EE74F}"/>
              </a:ext>
            </a:extLst>
          </p:cNvPr>
          <p:cNvSpPr>
            <a:spLocks noGrp="1"/>
          </p:cNvSpPr>
          <p:nvPr>
            <p:ph idx="1"/>
          </p:nvPr>
        </p:nvSpPr>
        <p:spPr/>
        <p:txBody>
          <a:bodyPr/>
          <a:lstStyle/>
          <a:p>
            <a:pPr eaLnBrk="1" hangingPunct="1"/>
            <a:r>
              <a:rPr lang="tr-TR" altLang="tr-TR"/>
              <a:t>Karar değişkenleri</a:t>
            </a:r>
            <a:endParaRPr lang="en-US" altLang="tr-TR"/>
          </a:p>
          <a:p>
            <a:pPr lvl="1" eaLnBrk="1" hangingPunct="1">
              <a:buFontTx/>
              <a:buNone/>
            </a:pPr>
            <a:r>
              <a:rPr lang="en-US" altLang="tr-TR"/>
              <a:t>x</a:t>
            </a:r>
            <a:r>
              <a:rPr lang="en-US" altLang="tr-TR" baseline="-25000"/>
              <a:t>i</a:t>
            </a:r>
            <a:r>
              <a:rPr lang="en-US" altLang="tr-TR"/>
              <a:t> = </a:t>
            </a:r>
            <a:r>
              <a:rPr lang="tr-TR" altLang="tr-TR"/>
              <a:t>bir günde üretilen ürün miktarı </a:t>
            </a:r>
            <a:r>
              <a:rPr lang="en-US" altLang="tr-TR"/>
              <a:t>i, i=1, 2, 3, 4</a:t>
            </a:r>
          </a:p>
          <a:p>
            <a:pPr eaLnBrk="1" hangingPunct="1">
              <a:buFont typeface="Arial" panose="020B0604020202020204" pitchFamily="34" charset="0"/>
              <a:buChar char="•"/>
            </a:pPr>
            <a:endParaRPr lang="tr-TR" altLang="tr-TR"/>
          </a:p>
          <a:p>
            <a:pPr eaLnBrk="1" hangingPunct="1">
              <a:buFont typeface="Arial" panose="020B0604020202020204" pitchFamily="34" charset="0"/>
              <a:buChar char="•"/>
            </a:pPr>
            <a:r>
              <a:rPr lang="tr-TR" altLang="tr-TR"/>
              <a:t>İşlem zamanı hedefi</a:t>
            </a:r>
            <a:r>
              <a:rPr lang="en-US" altLang="tr-TR"/>
              <a:t>:</a:t>
            </a:r>
            <a:r>
              <a:rPr lang="tr-TR" altLang="tr-TR"/>
              <a:t> Makine 1’deki zaman </a:t>
            </a:r>
            <a:r>
              <a:rPr lang="en-US" altLang="tr-TR"/>
              <a:t>(</a:t>
            </a:r>
            <a:r>
              <a:rPr lang="tr-TR" altLang="tr-TR"/>
              <a:t>torna</a:t>
            </a:r>
            <a:r>
              <a:rPr lang="en-US" altLang="tr-TR"/>
              <a:t>) </a:t>
            </a:r>
            <a:r>
              <a:rPr lang="tr-TR" altLang="tr-TR"/>
              <a:t>ve makine 2’deki zaman farkı 30 dakikayı aşmayacak</a:t>
            </a:r>
            <a:r>
              <a:rPr lang="en-US" altLang="tr-TR"/>
              <a:t>: </a:t>
            </a:r>
          </a:p>
          <a:p>
            <a:endParaRPr lang="tr-TR"/>
          </a:p>
          <a:p>
            <a:pPr algn="ctr"/>
            <a:r>
              <a:rPr lang="en-US" altLang="tr-TR" sz="2000"/>
              <a:t>|time1 – time2| ≤ 30</a:t>
            </a:r>
            <a:endParaRPr lang="tr-TR" altLang="tr-TR" sz="2000"/>
          </a:p>
          <a:p>
            <a:pPr algn="ctr"/>
            <a:endParaRPr lang="tr-TR" dirty="0"/>
          </a:p>
          <a:p>
            <a:pPr algn="ctr" eaLnBrk="1" hangingPunct="1">
              <a:buFontTx/>
              <a:buNone/>
            </a:pPr>
            <a:r>
              <a:rPr lang="en-US" altLang="tr-TR" sz="2000">
                <a:cs typeface="Arial" panose="020B0604020202020204" pitchFamily="34" charset="0"/>
              </a:rPr>
              <a:t>-</a:t>
            </a:r>
            <a:r>
              <a:rPr lang="en-US" altLang="tr-TR" sz="2000" dirty="0">
                <a:cs typeface="Arial" panose="020B0604020202020204" pitchFamily="34" charset="0"/>
              </a:rPr>
              <a:t>30 ≤ </a:t>
            </a:r>
            <a:r>
              <a:rPr lang="en-US" altLang="tr-TR" sz="2000" dirty="0"/>
              <a:t>time</a:t>
            </a:r>
            <a:r>
              <a:rPr lang="en-US" altLang="tr-TR" sz="2000" baseline="-25000" dirty="0"/>
              <a:t>1</a:t>
            </a:r>
            <a:r>
              <a:rPr lang="en-US" altLang="tr-TR" sz="2000" dirty="0"/>
              <a:t> – time</a:t>
            </a:r>
            <a:r>
              <a:rPr lang="en-US" altLang="tr-TR" sz="2000" baseline="-25000" dirty="0"/>
              <a:t>2</a:t>
            </a:r>
            <a:r>
              <a:rPr lang="en-US" altLang="tr-TR" sz="2000" dirty="0">
                <a:cs typeface="Arial" panose="020B0604020202020204" pitchFamily="34" charset="0"/>
              </a:rPr>
              <a:t> ≤ 30</a:t>
            </a:r>
            <a:endParaRPr lang="tr-TR" altLang="tr-TR" sz="2000" dirty="0">
              <a:cs typeface="Arial" panose="020B0604020202020204" pitchFamily="34" charset="0"/>
            </a:endParaRPr>
          </a:p>
          <a:p>
            <a:pPr eaLnBrk="1" hangingPunct="1">
              <a:buFontTx/>
              <a:buNone/>
            </a:pPr>
            <a:endParaRPr lang="en-US" altLang="tr-TR" sz="2000" dirty="0">
              <a:cs typeface="Arial" panose="020B0604020202020204" pitchFamily="34" charset="0"/>
            </a:endParaRPr>
          </a:p>
          <a:p>
            <a:pPr lvl="1" eaLnBrk="1" hangingPunct="1">
              <a:buFontTx/>
              <a:buNone/>
            </a:pPr>
            <a:r>
              <a:rPr lang="en-US" altLang="tr-TR" sz="2000" dirty="0"/>
              <a:t>		time1 = 5 x1 + 6 x2 + 4 x3 + 7 x4</a:t>
            </a:r>
            <a:r>
              <a:rPr lang="en-US" altLang="tr-TR" sz="2000"/>
              <a:t>	</a:t>
            </a:r>
            <a:r>
              <a:rPr lang="tr-TR" altLang="tr-TR" sz="2000"/>
              <a:t>(torna)</a:t>
            </a:r>
            <a:endParaRPr lang="en-US" altLang="tr-TR" sz="2000" dirty="0"/>
          </a:p>
          <a:p>
            <a:pPr lvl="1" eaLnBrk="1" hangingPunct="1">
              <a:buFontTx/>
              <a:buNone/>
            </a:pPr>
            <a:r>
              <a:rPr lang="en-US" altLang="tr-TR" sz="2000" dirty="0"/>
              <a:t>		time2 = 3 x1 + 2 x2 + 6 x3 + 4 x4</a:t>
            </a:r>
            <a:r>
              <a:rPr lang="en-US" altLang="tr-TR" sz="2000"/>
              <a:t>	</a:t>
            </a:r>
            <a:r>
              <a:rPr lang="tr-TR" altLang="tr-TR" sz="2000"/>
              <a:t>(delgi)</a:t>
            </a:r>
            <a:endParaRPr lang="en-US" altLang="tr-TR" sz="2000" dirty="0"/>
          </a:p>
          <a:p>
            <a:pPr lvl="1" eaLnBrk="1" hangingPunct="1">
              <a:buFontTx/>
              <a:buNone/>
            </a:pPr>
            <a:r>
              <a:rPr lang="en-US" altLang="tr-TR" sz="2000" dirty="0"/>
              <a:t>		-30 </a:t>
            </a:r>
            <a:r>
              <a:rPr lang="en-US" altLang="tr-TR" sz="2000"/>
              <a:t>≤ (5 </a:t>
            </a:r>
            <a:r>
              <a:rPr lang="en-US" altLang="tr-TR" sz="2000" dirty="0"/>
              <a:t>x1 + 6 x2 + 4 x3 + </a:t>
            </a:r>
            <a:r>
              <a:rPr lang="en-US" altLang="tr-TR" sz="2000"/>
              <a:t>7 x4) – (3 </a:t>
            </a:r>
            <a:r>
              <a:rPr lang="en-US" altLang="tr-TR" sz="2000" dirty="0"/>
              <a:t>x1 + 2 x2 + 6 x3 + </a:t>
            </a:r>
            <a:r>
              <a:rPr lang="en-US" altLang="tr-TR" sz="2000"/>
              <a:t>4 x4) </a:t>
            </a:r>
            <a:r>
              <a:rPr lang="en-US" altLang="tr-TR" sz="2000" dirty="0"/>
              <a:t>≤ 30</a:t>
            </a:r>
          </a:p>
          <a:p>
            <a:pPr lvl="1" eaLnBrk="1" hangingPunct="1">
              <a:buFontTx/>
              <a:buNone/>
            </a:pPr>
            <a:r>
              <a:rPr lang="en-US" altLang="tr-TR" sz="2000" dirty="0"/>
              <a:t>		-30 ≤ 2 x1 + 4 x2 - 2 x3 + 3 x4  ≤ 30</a:t>
            </a:r>
          </a:p>
          <a:p>
            <a:pPr algn="ctr"/>
            <a:endParaRPr lang="tr-TR" dirty="0"/>
          </a:p>
        </p:txBody>
      </p:sp>
      <p:sp>
        <p:nvSpPr>
          <p:cNvPr id="3" name="Başlık 2">
            <a:extLst>
              <a:ext uri="{FF2B5EF4-FFF2-40B4-BE49-F238E27FC236}">
                <a16:creationId xmlns:a16="http://schemas.microsoft.com/office/drawing/2014/main" id="{C4B1E987-7609-C1F2-18E1-0F7C66FABD6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5481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A71034-D333-046A-D0A0-BCAD34FF8074}"/>
              </a:ext>
            </a:extLst>
          </p:cNvPr>
          <p:cNvSpPr>
            <a:spLocks noGrp="1"/>
          </p:cNvSpPr>
          <p:nvPr>
            <p:ph idx="1"/>
          </p:nvPr>
        </p:nvSpPr>
        <p:spPr/>
        <p:txBody>
          <a:bodyPr/>
          <a:lstStyle/>
          <a:p>
            <a:pPr eaLnBrk="1" hangingPunct="1">
              <a:lnSpc>
                <a:spcPct val="90000"/>
              </a:lnSpc>
              <a:buFontTx/>
              <a:buNone/>
            </a:pPr>
            <a:r>
              <a:rPr lang="en-US" altLang="tr-TR"/>
              <a:t>Min Z = </a:t>
            </a:r>
            <a:r>
              <a:rPr lang="tr-TR" altLang="tr-TR"/>
              <a:t>d</a:t>
            </a:r>
            <a:r>
              <a:rPr lang="en-US" altLang="tr-TR" baseline="-25000"/>
              <a:t>1</a:t>
            </a:r>
            <a:r>
              <a:rPr lang="tr-TR" altLang="tr-TR" baseline="30000"/>
              <a:t>+</a:t>
            </a:r>
            <a:r>
              <a:rPr lang="en-US" altLang="tr-TR"/>
              <a:t> + </a:t>
            </a:r>
            <a:r>
              <a:rPr lang="tr-TR" altLang="tr-TR"/>
              <a:t>d</a:t>
            </a:r>
            <a:r>
              <a:rPr lang="en-US" altLang="tr-TR" baseline="-25000"/>
              <a:t>2</a:t>
            </a:r>
            <a:r>
              <a:rPr lang="tr-TR" altLang="tr-TR" baseline="30000"/>
              <a:t>-</a:t>
            </a:r>
            <a:endParaRPr lang="en-US" altLang="tr-TR" baseline="30000"/>
          </a:p>
          <a:p>
            <a:pPr eaLnBrk="1" hangingPunct="1">
              <a:lnSpc>
                <a:spcPct val="90000"/>
              </a:lnSpc>
              <a:buFontTx/>
              <a:buNone/>
            </a:pPr>
            <a:endParaRPr lang="tr-TR" altLang="tr-TR" baseline="30000"/>
          </a:p>
          <a:p>
            <a:pPr eaLnBrk="1" hangingPunct="1">
              <a:lnSpc>
                <a:spcPct val="90000"/>
              </a:lnSpc>
              <a:buFontTx/>
              <a:buNone/>
            </a:pPr>
            <a:r>
              <a:rPr lang="en-US" altLang="tr-TR"/>
              <a:t>	</a:t>
            </a:r>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+ 6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+ 7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torna</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a:lnSpc>
                <a:spcPct val="90000"/>
              </a:lnSpc>
              <a:buNone/>
            </a:pPr>
            <a:r>
              <a:rPr lang="en-US" altLang="tr-TR">
                <a:cs typeface="Arial" panose="020B0604020202020204" pitchFamily="34" charset="0"/>
              </a:rPr>
              <a:t>	3 </a:t>
            </a:r>
            <a:r>
              <a:rPr lang="en-US" altLang="tr-TR"/>
              <a:t>x</a:t>
            </a:r>
            <a:r>
              <a:rPr lang="en-US" altLang="tr-TR" baseline="-25000"/>
              <a:t>1</a:t>
            </a:r>
            <a:r>
              <a:rPr lang="en-US" altLang="tr-TR">
                <a:cs typeface="Arial" panose="020B0604020202020204" pitchFamily="34" charset="0"/>
              </a:rPr>
              <a:t> + 2 </a:t>
            </a:r>
            <a:r>
              <a:rPr lang="en-US" altLang="tr-TR"/>
              <a:t>x</a:t>
            </a:r>
            <a:r>
              <a:rPr lang="en-US" altLang="tr-TR" baseline="-25000"/>
              <a:t>2</a:t>
            </a:r>
            <a:r>
              <a:rPr lang="en-US" altLang="tr-TR">
                <a:cs typeface="Arial" panose="020B0604020202020204" pitchFamily="34" charset="0"/>
              </a:rPr>
              <a:t> + 6 </a:t>
            </a:r>
            <a:r>
              <a:rPr lang="en-US" altLang="tr-TR"/>
              <a:t>x</a:t>
            </a:r>
            <a:r>
              <a:rPr lang="en-US" altLang="tr-TR" baseline="-25000"/>
              <a:t>3</a:t>
            </a:r>
            <a:r>
              <a:rPr lang="en-US" altLang="tr-TR">
                <a:cs typeface="Arial" panose="020B0604020202020204" pitchFamily="34" charset="0"/>
              </a:rPr>
              <a:t> + 4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delgi</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2</a:t>
            </a:r>
            <a:r>
              <a:rPr lang="en-US" altLang="tr-TR" baseline="-25000">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endParaRPr lang="tr-TR" altLang="tr-TR">
              <a:cs typeface="Arial" panose="020B0604020202020204" pitchFamily="34" charset="0"/>
            </a:endParaRPr>
          </a:p>
          <a:p>
            <a:pPr eaLnBrk="1" hangingPunct="1">
              <a:lnSpc>
                <a:spcPct val="90000"/>
              </a:lnSpc>
              <a:buFontTx/>
              <a:buNone/>
            </a:pPr>
            <a:endParaRPr lang="en-US"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a:cs typeface="Arial" panose="020B0604020202020204" pitchFamily="34" charset="0"/>
              </a:rPr>
              <a:t>     - </a:t>
            </a:r>
            <a:r>
              <a:rPr lang="en-US" altLang="tr-TR"/>
              <a:t>x</a:t>
            </a:r>
            <a:r>
              <a:rPr lang="en-US" altLang="tr-TR" baseline="-25000"/>
              <a:t>2</a:t>
            </a:r>
            <a:r>
              <a:rPr lang="en-US" altLang="tr-TR" baseline="-25000">
                <a:cs typeface="Arial" panose="020B0604020202020204" pitchFamily="34" charset="0"/>
              </a:rPr>
              <a:t> </a:t>
            </a:r>
            <a:r>
              <a:rPr lang="en-US" altLang="tr-TR">
                <a:cs typeface="Arial" panose="020B0604020202020204" pitchFamily="34" charset="0"/>
              </a:rPr>
              <a:t>≤ 0  </a:t>
            </a: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en-US" altLang="tr-TR"/>
              <a:t>= 30 </a:t>
            </a:r>
            <a:r>
              <a:rPr lang="tr-TR" altLang="tr-TR">
                <a:cs typeface="Arial" panose="020B0604020202020204" pitchFamily="34" charset="0"/>
              </a:rPr>
              <a:t>+</a:t>
            </a:r>
            <a:r>
              <a:rPr lang="en-US" altLang="tr-TR">
                <a:cs typeface="Arial" panose="020B0604020202020204" pitchFamily="34" charset="0"/>
              </a:rPr>
              <a:t> </a:t>
            </a:r>
            <a:r>
              <a:rPr lang="tr-TR" altLang="tr-TR"/>
              <a:t>d</a:t>
            </a:r>
            <a:r>
              <a:rPr lang="en-US" altLang="tr-TR" baseline="-25000"/>
              <a:t>1</a:t>
            </a:r>
            <a:r>
              <a:rPr lang="tr-TR" altLang="tr-TR" baseline="30000"/>
              <a:t>+</a:t>
            </a:r>
            <a:r>
              <a:rPr lang="en-US" altLang="tr-TR"/>
              <a:t> </a:t>
            </a:r>
            <a:r>
              <a:rPr lang="tr-TR" altLang="tr-TR"/>
              <a:t>- </a:t>
            </a:r>
            <a:r>
              <a:rPr lang="tr-TR" altLang="tr-TR">
                <a:cs typeface="Arial" panose="020B0604020202020204" pitchFamily="34" charset="0"/>
              </a:rPr>
              <a:t>d</a:t>
            </a:r>
            <a:r>
              <a:rPr lang="en-US" altLang="tr-TR" baseline="-25000"/>
              <a:t>1</a:t>
            </a:r>
            <a:r>
              <a:rPr lang="tr-TR" altLang="tr-TR" baseline="30000"/>
              <a:t>-</a:t>
            </a:r>
            <a:r>
              <a:rPr lang="tr-TR"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t>= -30</a:t>
            </a:r>
            <a:r>
              <a:rPr lang="tr-TR" altLang="tr-TR"/>
              <a:t> </a:t>
            </a:r>
            <a:r>
              <a:rPr lang="tr-TR" altLang="tr-TR">
                <a:cs typeface="Arial" panose="020B0604020202020204" pitchFamily="34" charset="0"/>
              </a:rPr>
              <a:t>+</a:t>
            </a:r>
            <a:r>
              <a:rPr lang="en-US" altLang="tr-TR">
                <a:cs typeface="Arial" panose="020B0604020202020204" pitchFamily="34" charset="0"/>
              </a:rPr>
              <a:t> </a:t>
            </a:r>
            <a:r>
              <a:rPr lang="tr-TR" altLang="tr-TR"/>
              <a:t>d</a:t>
            </a:r>
            <a:r>
              <a:rPr lang="tr-TR" altLang="tr-TR" baseline="-25000"/>
              <a:t>2</a:t>
            </a:r>
            <a:r>
              <a:rPr lang="tr-TR" altLang="tr-TR" baseline="30000"/>
              <a:t>+</a:t>
            </a:r>
            <a:r>
              <a:rPr lang="en-US" altLang="tr-TR"/>
              <a:t> </a:t>
            </a:r>
            <a:r>
              <a:rPr lang="tr-TR" altLang="tr-TR"/>
              <a:t>- </a:t>
            </a:r>
            <a:r>
              <a:rPr lang="tr-TR" altLang="tr-TR">
                <a:cs typeface="Arial" panose="020B0604020202020204" pitchFamily="34" charset="0"/>
              </a:rPr>
              <a:t>d</a:t>
            </a:r>
            <a:r>
              <a:rPr lang="tr-TR" altLang="tr-TR" baseline="-25000">
                <a:cs typeface="Arial" panose="020B0604020202020204" pitchFamily="34" charset="0"/>
              </a:rPr>
              <a:t>2</a:t>
            </a:r>
            <a:r>
              <a:rPr lang="tr-TR" altLang="tr-TR" baseline="30000"/>
              <a:t>-</a:t>
            </a:r>
            <a:r>
              <a:rPr lang="en-US"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endParaRPr lang="tr-TR" altLang="tr-TR"/>
          </a:p>
          <a:p>
            <a:pPr eaLnBrk="1" hangingPunct="1">
              <a:lnSpc>
                <a:spcPct val="90000"/>
              </a:lnSpc>
              <a:buFontTx/>
              <a:buNone/>
            </a:pPr>
            <a:r>
              <a:rPr lang="en-US" altLang="tr-TR"/>
              <a:t>	x</a:t>
            </a:r>
            <a:r>
              <a:rPr lang="en-US" altLang="tr-TR" baseline="-25000"/>
              <a:t>i</a:t>
            </a:r>
            <a:r>
              <a:rPr lang="en-US" altLang="tr-TR"/>
              <a:t> </a:t>
            </a:r>
            <a:r>
              <a:rPr lang="en-US" altLang="tr-TR">
                <a:cs typeface="Arial" panose="020B0604020202020204" pitchFamily="34" charset="0"/>
              </a:rPr>
              <a:t>≥ 0, i=1, 2, 3, 4</a:t>
            </a:r>
          </a:p>
          <a:p>
            <a:pPr eaLnBrk="1" hangingPunct="1">
              <a:lnSpc>
                <a:spcPct val="90000"/>
              </a:lnSpc>
              <a:buFontTx/>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 2</a:t>
            </a:r>
            <a:endParaRPr lang="tr-TR"/>
          </a:p>
        </p:txBody>
      </p:sp>
      <p:sp>
        <p:nvSpPr>
          <p:cNvPr id="3" name="Başlık 2">
            <a:extLst>
              <a:ext uri="{FF2B5EF4-FFF2-40B4-BE49-F238E27FC236}">
                <a16:creationId xmlns:a16="http://schemas.microsoft.com/office/drawing/2014/main" id="{D65E8D35-D80A-5F8A-60B3-5C01FD4369D9}"/>
              </a:ext>
            </a:extLst>
          </p:cNvPr>
          <p:cNvSpPr>
            <a:spLocks noGrp="1"/>
          </p:cNvSpPr>
          <p:nvPr>
            <p:ph type="title"/>
          </p:nvPr>
        </p:nvSpPr>
        <p:spPr/>
        <p:txBody>
          <a:bodyPr/>
          <a:lstStyle/>
          <a:p>
            <a:endParaRPr lang="tr-TR"/>
          </a:p>
        </p:txBody>
      </p:sp>
      <p:sp>
        <p:nvSpPr>
          <p:cNvPr id="4" name="AutoShape 4">
            <a:extLst>
              <a:ext uri="{FF2B5EF4-FFF2-40B4-BE49-F238E27FC236}">
                <a16:creationId xmlns:a16="http://schemas.microsoft.com/office/drawing/2014/main" id="{B8D7C373-054A-52F0-32FB-A0767EB91AC3}"/>
              </a:ext>
            </a:extLst>
          </p:cNvPr>
          <p:cNvSpPr>
            <a:spLocks/>
          </p:cNvSpPr>
          <p:nvPr/>
        </p:nvSpPr>
        <p:spPr bwMode="auto">
          <a:xfrm>
            <a:off x="1691680" y="2726129"/>
            <a:ext cx="150813" cy="1074737"/>
          </a:xfrm>
          <a:prstGeom prst="rightBrace">
            <a:avLst>
              <a:gd name="adj1" fmla="val 59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tr-TR" altLang="tr-TR"/>
          </a:p>
        </p:txBody>
      </p:sp>
      <p:sp>
        <p:nvSpPr>
          <p:cNvPr id="5" name="Text Box 5">
            <a:extLst>
              <a:ext uri="{FF2B5EF4-FFF2-40B4-BE49-F238E27FC236}">
                <a16:creationId xmlns:a16="http://schemas.microsoft.com/office/drawing/2014/main" id="{75A36FD0-AE3E-0D9A-1743-8721F5C46F76}"/>
              </a:ext>
            </a:extLst>
          </p:cNvPr>
          <p:cNvSpPr txBox="1">
            <a:spLocks noChangeArrowheads="1"/>
          </p:cNvSpPr>
          <p:nvPr/>
        </p:nvSpPr>
        <p:spPr bwMode="auto">
          <a:xfrm>
            <a:off x="1842493" y="3081690"/>
            <a:ext cx="1658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tr-TR" altLang="tr-TR" dirty="0"/>
              <a:t>10’luk </a:t>
            </a:r>
            <a:r>
              <a:rPr lang="tr-TR" altLang="tr-TR" dirty="0" err="1"/>
              <a:t>min</a:t>
            </a:r>
            <a:r>
              <a:rPr lang="tr-TR" altLang="tr-TR" dirty="0"/>
              <a:t> talep</a:t>
            </a:r>
            <a:endParaRPr lang="en-US" altLang="tr-TR" dirty="0"/>
          </a:p>
        </p:txBody>
      </p:sp>
    </p:spTree>
    <p:extLst>
      <p:ext uri="{BB962C8B-B14F-4D97-AF65-F5344CB8AC3E}">
        <p14:creationId xmlns:p14="http://schemas.microsoft.com/office/powerpoint/2010/main" val="3131033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1782313-7E75-772E-7CA2-9B24BE1611E7}"/>
              </a:ext>
            </a:extLst>
          </p:cNvPr>
          <p:cNvSpPr>
            <a:spLocks noGrp="1"/>
          </p:cNvSpPr>
          <p:nvPr>
            <p:ph idx="1"/>
          </p:nvPr>
        </p:nvSpPr>
        <p:spPr/>
        <p:txBody>
          <a:bodyPr>
            <a:normAutofit/>
          </a:bodyPr>
          <a:lstStyle/>
          <a:p>
            <a:pPr>
              <a:spcBef>
                <a:spcPct val="35000"/>
              </a:spcBef>
              <a:buFontTx/>
              <a:buNone/>
            </a:pPr>
            <a:r>
              <a:rPr lang="en-US" altLang="tr-TR" sz="1400">
                <a:cs typeface="Arial" panose="020B0604020202020204" pitchFamily="34" charset="0"/>
              </a:rPr>
              <a:t>Maximize Z = 40x1 + 50x2</a:t>
            </a:r>
          </a:p>
          <a:p>
            <a:pPr>
              <a:spcBef>
                <a:spcPct val="35000"/>
              </a:spcBef>
              <a:buFontTx/>
              <a:buNone/>
            </a:pP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+ 2x2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40 </a:t>
            </a:r>
            <a:r>
              <a:rPr lang="tr-TR" altLang="tr-TR" sz="1400">
                <a:cs typeface="Arial" panose="020B0604020202020204" pitchFamily="34" charset="0"/>
              </a:rPr>
              <a:t>	saat x işgücü</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4x</a:t>
            </a:r>
            <a:r>
              <a:rPr lang="tr-TR" altLang="tr-TR" sz="1400">
                <a:cs typeface="Arial" panose="020B0604020202020204" pitchFamily="34" charset="0"/>
              </a:rPr>
              <a:t>1</a:t>
            </a:r>
            <a:r>
              <a:rPr lang="en-US" altLang="tr-TR" sz="1400">
                <a:cs typeface="Arial" panose="020B0604020202020204" pitchFamily="34" charset="0"/>
              </a:rPr>
              <a:t> + 3x2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120</a:t>
            </a:r>
            <a:r>
              <a:rPr lang="tr-TR" altLang="tr-TR" sz="1400">
                <a:cs typeface="Arial" panose="020B0604020202020204" pitchFamily="34" charset="0"/>
              </a:rPr>
              <a:t>	Kg kil</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0</a:t>
            </a:r>
            <a:endParaRPr lang="tr-TR" altLang="tr-TR" sz="1400">
              <a:cs typeface="Arial" panose="020B0604020202020204" pitchFamily="34" charset="0"/>
            </a:endParaRPr>
          </a:p>
          <a:p>
            <a:pPr>
              <a:spcBef>
                <a:spcPct val="0"/>
              </a:spcBef>
              <a:buFontTx/>
              <a:buNone/>
            </a:pPr>
            <a:endParaRPr lang="en-US" altLang="tr-TR" sz="1400">
              <a:cs typeface="Arial" panose="020B0604020202020204" pitchFamily="34" charset="0"/>
            </a:endParaRPr>
          </a:p>
          <a:p>
            <a:pPr>
              <a:spcBef>
                <a:spcPct val="35000"/>
              </a:spcBef>
              <a:buFontTx/>
              <a:buNone/>
            </a:pPr>
            <a:r>
              <a:rPr lang="tr-TR" altLang="tr-TR" sz="1400">
                <a:cs typeface="Arial" panose="020B0604020202020204" pitchFamily="34" charset="0"/>
              </a:rPr>
              <a:t>burada</a:t>
            </a:r>
            <a:r>
              <a:rPr lang="en-US" altLang="tr-TR" sz="1400">
                <a:cs typeface="Arial" panose="020B0604020202020204" pitchFamily="34" charset="0"/>
              </a:rPr>
              <a:t>:  x1 = </a:t>
            </a:r>
            <a:r>
              <a:rPr lang="tr-TR" altLang="tr-TR" sz="1400">
                <a:cs typeface="Arial" panose="020B0604020202020204" pitchFamily="34" charset="0"/>
              </a:rPr>
              <a:t>üretilen çanak sayısı</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x2 = </a:t>
            </a:r>
            <a:r>
              <a:rPr lang="tr-TR" altLang="tr-TR" sz="1400">
                <a:cs typeface="Arial" panose="020B0604020202020204" pitchFamily="34" charset="0"/>
              </a:rPr>
              <a:t>üretilen kupa sayısı</a:t>
            </a:r>
            <a:endParaRPr lang="en-US" altLang="tr-TR" sz="1400">
              <a:cs typeface="Arial" panose="020B0604020202020204" pitchFamily="34" charset="0"/>
            </a:endParaRPr>
          </a:p>
          <a:p>
            <a:endParaRPr lang="tr-TR" dirty="0"/>
          </a:p>
          <a:p>
            <a:endParaRPr lang="tr-TR" dirty="0"/>
          </a:p>
          <a:p>
            <a:pPr marL="285750" indent="-285750">
              <a:spcBef>
                <a:spcPct val="35000"/>
              </a:spcBef>
              <a:buFont typeface="Arial" panose="020B0604020202020204" pitchFamily="34" charset="0"/>
              <a:buChar char="•"/>
            </a:pPr>
            <a:r>
              <a:rPr lang="tr-TR" altLang="tr-TR" sz="1400">
                <a:cs typeface="Arial" panose="020B0604020202020204" pitchFamily="34" charset="0"/>
              </a:rPr>
              <a:t>Amaçların belirlenmesi</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Mesai </a:t>
            </a:r>
            <a:r>
              <a:rPr lang="tr-TR" altLang="tr-TR" sz="1400" dirty="0">
                <a:cs typeface="Arial" panose="020B0604020202020204" pitchFamily="34" charset="0"/>
              </a:rPr>
              <a:t>40 saat altında veya </a:t>
            </a:r>
            <a:r>
              <a:rPr lang="tr-TR" altLang="tr-TR" sz="1400">
                <a:cs typeface="Arial" panose="020B0604020202020204" pitchFamily="34" charset="0"/>
              </a:rPr>
              <a:t>üstünde olmamalı</a:t>
            </a:r>
          </a:p>
          <a:p>
            <a:pPr marL="685800" lvl="1">
              <a:spcBef>
                <a:spcPct val="35000"/>
              </a:spcBef>
              <a:buFont typeface="Arial" panose="020B0604020202020204" pitchFamily="34" charset="0"/>
              <a:buChar char="•"/>
            </a:pPr>
            <a:r>
              <a:rPr lang="tr-TR" altLang="tr-TR" sz="1400">
                <a:cs typeface="Arial" panose="020B0604020202020204" pitchFamily="34" charset="0"/>
              </a:rPr>
              <a:t>En az </a:t>
            </a:r>
            <a:r>
              <a:rPr lang="en-US" altLang="tr-TR" sz="1400" dirty="0">
                <a:cs typeface="Arial" panose="020B0604020202020204" pitchFamily="34" charset="0"/>
              </a:rPr>
              <a:t>$1,600 </a:t>
            </a:r>
            <a:r>
              <a:rPr lang="tr-TR" altLang="tr-TR" sz="1400" dirty="0">
                <a:cs typeface="Arial" panose="020B0604020202020204" pitchFamily="34" charset="0"/>
              </a:rPr>
              <a:t>günlük kar elde edilmek </a:t>
            </a:r>
            <a:r>
              <a:rPr lang="tr-TR" altLang="tr-TR" sz="1400">
                <a:cs typeface="Arial" panose="020B0604020202020204" pitchFamily="34" charset="0"/>
              </a:rPr>
              <a:t>isteniyor </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120 </a:t>
            </a:r>
            <a:r>
              <a:rPr lang="tr-TR" altLang="tr-TR" sz="1400" dirty="0">
                <a:cs typeface="Arial" panose="020B0604020202020204" pitchFamily="34" charset="0"/>
              </a:rPr>
              <a:t>Kg’dan fazla kil </a:t>
            </a:r>
            <a:r>
              <a:rPr lang="tr-TR" altLang="tr-TR" sz="1400">
                <a:cs typeface="Arial" panose="020B0604020202020204" pitchFamily="34" charset="0"/>
              </a:rPr>
              <a:t>stoğu istenmiyor</a:t>
            </a:r>
          </a:p>
          <a:p>
            <a:pPr marL="685800" lvl="1">
              <a:spcBef>
                <a:spcPct val="35000"/>
              </a:spcBef>
              <a:buFont typeface="Arial" panose="020B0604020202020204" pitchFamily="34" charset="0"/>
              <a:buChar char="•"/>
            </a:pPr>
            <a:r>
              <a:rPr lang="tr-TR" altLang="tr-TR" sz="1400">
                <a:cs typeface="Arial" panose="020B0604020202020204" pitchFamily="34" charset="0"/>
              </a:rPr>
              <a:t>Fazla </a:t>
            </a:r>
            <a:r>
              <a:rPr lang="tr-TR" altLang="tr-TR" sz="1400" dirty="0">
                <a:cs typeface="Arial" panose="020B0604020202020204" pitchFamily="34" charset="0"/>
              </a:rPr>
              <a:t>mesai minimumda </a:t>
            </a:r>
            <a:r>
              <a:rPr lang="tr-TR" altLang="tr-TR" sz="1400">
                <a:cs typeface="Arial" panose="020B0604020202020204" pitchFamily="34" charset="0"/>
              </a:rPr>
              <a:t>tutulmak isteniyor</a:t>
            </a:r>
            <a:r>
              <a:rPr lang="en-US" altLang="tr-TR" sz="1400" dirty="0">
                <a:cs typeface="Arial" panose="020B0604020202020204" pitchFamily="34" charset="0"/>
              </a:rPr>
              <a:t>.</a:t>
            </a:r>
            <a:endParaRPr lang="tr-TR" altLang="en-US" sz="1400" dirty="0">
              <a:cs typeface="Arial" panose="020B0604020202020204" pitchFamily="34" charset="0"/>
            </a:endParaRPr>
          </a:p>
        </p:txBody>
      </p:sp>
      <p:sp>
        <p:nvSpPr>
          <p:cNvPr id="3" name="Başlık 2">
            <a:extLst>
              <a:ext uri="{FF2B5EF4-FFF2-40B4-BE49-F238E27FC236}">
                <a16:creationId xmlns:a16="http://schemas.microsoft.com/office/drawing/2014/main" id="{E8CF5C20-B5AB-9370-3789-451EF223DB5E}"/>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372817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çok amaçlı programlama tekniği olarak tanımlanır.</a:t>
            </a:r>
          </a:p>
          <a:p>
            <a:pPr>
              <a:buFont typeface="Arial" panose="020B0604020202020204" pitchFamily="34" charset="0"/>
              <a:buChar char="•"/>
            </a:pPr>
            <a:endParaRPr lang="tr-TR"/>
          </a:p>
          <a:p>
            <a:pPr>
              <a:buFont typeface="Arial" panose="020B0604020202020204" pitchFamily="34" charset="0"/>
              <a:buChar char="•"/>
            </a:pPr>
            <a:r>
              <a:rPr lang="tr-TR"/>
              <a:t>Bazı durumlarda, bir karar verici birden fazla hedefle karşılaşabilir ve</a:t>
            </a:r>
            <a:br>
              <a:rPr lang="tr-TR"/>
            </a:br>
            <a:r>
              <a:rPr lang="tr-TR"/>
              <a:t>Tüm hedefleri karşılayan bir doğrusal programlama modeli geliştirilmesi mümkün olmaz. </a:t>
            </a:r>
          </a:p>
          <a:p>
            <a:pPr>
              <a:buFont typeface="Arial" panose="020B0604020202020204" pitchFamily="34" charset="0"/>
              <a:buChar char="•"/>
            </a:pPr>
            <a:endParaRPr lang="tr-TR"/>
          </a:p>
          <a:p>
            <a:pPr>
              <a:buFont typeface="Arial" panose="020B0604020202020204" pitchFamily="34" charset="0"/>
              <a:buChar char="•"/>
            </a:pPr>
            <a:r>
              <a:rPr lang="tr-TR"/>
              <a:t>Cevabı aranılan soru, «birden fazla amacı en az sapma ile karşılama nasıl sağlanır» olarak belirlenir. </a:t>
            </a:r>
            <a:endParaRPr lang="tr-TR" dirty="0"/>
          </a:p>
        </p:txBody>
      </p:sp>
      <p:sp>
        <p:nvSpPr>
          <p:cNvPr id="2" name="제목 1"/>
          <p:cNvSpPr>
            <a:spLocks noGrp="1"/>
          </p:cNvSpPr>
          <p:nvPr>
            <p:ph type="title"/>
          </p:nvPr>
        </p:nvSpPr>
        <p:spPr/>
        <p:txBody>
          <a:bodyPr/>
          <a:lstStyle/>
          <a:p>
            <a:r>
              <a:rPr lang="tr-TR"/>
              <a:t>Hedef/Amaç Programlama</a:t>
            </a:r>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4CAF61-3A93-F07D-BF89-EE717BBD96F3}"/>
              </a:ext>
            </a:extLst>
          </p:cNvPr>
          <p:cNvSpPr>
            <a:spLocks noGrp="1"/>
          </p:cNvSpPr>
          <p:nvPr>
            <p:ph idx="1"/>
          </p:nvPr>
        </p:nvSpPr>
        <p:spPr/>
        <p:txBody>
          <a:bodyPr>
            <a:normAutofit/>
          </a:bodyPr>
          <a:lstStyle/>
          <a:p>
            <a:pPr>
              <a:spcBef>
                <a:spcPct val="0"/>
              </a:spcBef>
              <a:buFontTx/>
              <a:buNone/>
            </a:pPr>
            <a:r>
              <a:rPr lang="tr-TR" altLang="tr-TR" sz="1500">
                <a:cs typeface="Arial" panose="020B0604020202020204" pitchFamily="34" charset="0"/>
              </a:rPr>
              <a:t>		</a:t>
            </a:r>
            <a:r>
              <a:rPr lang="en-US" altLang="tr-TR" sz="1500">
                <a:cs typeface="Arial" panose="020B0604020202020204" pitchFamily="34" charset="0"/>
              </a:rPr>
              <a:t> x1 + 2x2 = 40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baseline="30000">
                <a:solidFill>
                  <a:schemeClr val="tx2"/>
                </a:solidFill>
              </a:rPr>
              <a:t>-</a:t>
            </a:r>
            <a:r>
              <a:rPr lang="en-US" altLang="tr-TR" sz="1500">
                <a:cs typeface="Arial" panose="020B0604020202020204" pitchFamily="34" charset="0"/>
              </a:rPr>
              <a:t> 		</a:t>
            </a:r>
          </a:p>
          <a:p>
            <a:pPr>
              <a:spcBef>
                <a:spcPct val="0"/>
              </a:spcBef>
              <a:buFontTx/>
              <a:buNone/>
            </a:pPr>
            <a:endParaRPr lang="en-US" altLang="tr-TR" sz="1500">
              <a:cs typeface="Arial" panose="020B0604020202020204" pitchFamily="34" charset="0"/>
            </a:endParaRPr>
          </a:p>
          <a:p>
            <a:pPr>
              <a:spcBef>
                <a:spcPct val="0"/>
              </a:spcBef>
              <a:buNone/>
            </a:pPr>
            <a:r>
              <a:rPr lang="en-US" altLang="tr-TR" sz="1500">
                <a:cs typeface="Arial" panose="020B0604020202020204" pitchFamily="34" charset="0"/>
              </a:rPr>
              <a:t>		40x1 + 50 x2 = 1600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4x1 + 3x2 = 120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x1, x2,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tr-TR" altLang="tr-TR" sz="1400">
                <a:cs typeface="Arial" panose="020B0604020202020204" pitchFamily="34" charset="0"/>
              </a:rPr>
              <a:t> ,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500">
                <a:cs typeface="Arial" panose="020B0604020202020204" pitchFamily="34" charset="0"/>
              </a:rPr>
              <a:t>,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 </a:t>
            </a:r>
            <a:r>
              <a:rPr lang="en-US" altLang="tr-TR" sz="1500">
                <a:cs typeface="Arial" panose="020B0604020202020204" pitchFamily="34" charset="0"/>
              </a:rPr>
              <a:t>,</a:t>
            </a:r>
            <a:r>
              <a:rPr lang="en-US" altLang="tr-TR" sz="1400">
                <a:solidFill>
                  <a:schemeClr val="tx2"/>
                </a:solidFill>
              </a:rPr>
              <a:t> d</a:t>
            </a:r>
            <a:r>
              <a:rPr lang="tr-TR" altLang="tr-TR" sz="1400" baseline="-25000">
                <a:solidFill>
                  <a:schemeClr val="tx2"/>
                </a:solidFill>
              </a:rPr>
              <a:t>2</a:t>
            </a:r>
            <a:r>
              <a:rPr lang="tr-TR" altLang="tr-TR" sz="1400" baseline="30000">
                <a:solidFill>
                  <a:schemeClr val="tx2"/>
                </a:solidFill>
              </a:rPr>
              <a:t>+</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500">
                <a:cs typeface="Arial" panose="020B0604020202020204" pitchFamily="34" charset="0"/>
              </a:rPr>
              <a:t>, </a:t>
            </a:r>
            <a:r>
              <a:rPr lang="en-US" altLang="tr-TR" sz="1600">
                <a:solidFill>
                  <a:schemeClr val="tx2"/>
                </a:solidFill>
              </a:rPr>
              <a:t>d</a:t>
            </a:r>
            <a:r>
              <a:rPr lang="tr-TR" altLang="tr-TR" baseline="-25000">
                <a:solidFill>
                  <a:schemeClr val="tx2"/>
                </a:solidFill>
              </a:rPr>
              <a:t>3</a:t>
            </a:r>
            <a:r>
              <a:rPr lang="tr-TR" altLang="tr-TR" sz="1600" baseline="30000">
                <a:solidFill>
                  <a:schemeClr val="tx2"/>
                </a:solidFill>
              </a:rPr>
              <a:t>+</a:t>
            </a:r>
            <a:r>
              <a:rPr lang="tr-TR" altLang="tr-TR" sz="1600">
                <a:cs typeface="Arial" panose="020B0604020202020204" pitchFamily="34" charset="0"/>
              </a:rPr>
              <a:t>,</a:t>
            </a:r>
            <a:r>
              <a:rPr lang="en-US" altLang="tr-TR" sz="1500">
                <a:cs typeface="Arial" panose="020B0604020202020204" pitchFamily="34" charset="0"/>
              </a:rPr>
              <a:t> </a:t>
            </a:r>
            <a:r>
              <a:rPr lang="en-US" altLang="tr-TR" sz="1600">
                <a:solidFill>
                  <a:schemeClr val="tx2"/>
                </a:solidFill>
              </a:rPr>
              <a:t>d</a:t>
            </a:r>
            <a:r>
              <a:rPr lang="tr-TR" altLang="tr-TR" sz="1600" baseline="-25000">
                <a:solidFill>
                  <a:schemeClr val="tx2"/>
                </a:solidFill>
              </a:rPr>
              <a:t>2</a:t>
            </a:r>
            <a:r>
              <a:rPr lang="tr-TR" altLang="tr-TR" baseline="30000">
                <a:solidFill>
                  <a:schemeClr val="tx2"/>
                </a:solidFill>
              </a:rPr>
              <a:t>-</a:t>
            </a:r>
            <a:r>
              <a:rPr lang="en-US" altLang="tr-TR" sz="1500">
                <a:cs typeface="Arial" panose="020B0604020202020204" pitchFamily="34" charset="0"/>
              </a:rPr>
              <a:t> </a:t>
            </a:r>
            <a:r>
              <a:rPr lang="en-US" altLang="tr-TR" sz="1500">
                <a:cs typeface="Arial" panose="020B0604020202020204" pitchFamily="34" charset="0"/>
                <a:sym typeface="Symbol" panose="05050102010706020507" pitchFamily="18" charset="2"/>
              </a:rPr>
              <a:t></a:t>
            </a:r>
            <a:r>
              <a:rPr lang="en-US" altLang="tr-TR" sz="1500">
                <a:cs typeface="Arial" panose="020B0604020202020204" pitchFamily="34" charset="0"/>
              </a:rPr>
              <a:t> 0</a:t>
            </a:r>
            <a:endParaRPr lang="tr-TR" altLang="tr-TR" sz="1500">
              <a:cs typeface="Arial" panose="020B0604020202020204" pitchFamily="34" charset="0"/>
            </a:endParaRPr>
          </a:p>
          <a:p>
            <a:pPr>
              <a:spcBef>
                <a:spcPct val="0"/>
              </a:spcBef>
              <a:buFontTx/>
              <a:buNone/>
            </a:pPr>
            <a:endParaRPr lang="tr-TR" dirty="0">
              <a:solidFill>
                <a:schemeClr val="tx2"/>
              </a:solidFill>
            </a:endParaRPr>
          </a:p>
          <a:p>
            <a:pPr>
              <a:spcBef>
                <a:spcPct val="0"/>
              </a:spcBef>
              <a:buFont typeface="Arial" panose="020B0604020202020204" pitchFamily="34" charset="0"/>
              <a:buChar char="•"/>
            </a:pPr>
            <a:r>
              <a:rPr lang="en-US" altLang="tr-TR" sz="1500">
                <a:cs typeface="Arial" panose="020B0604020202020204" pitchFamily="34" charset="0"/>
              </a:rPr>
              <a:t>Pi</a:t>
            </a:r>
            <a:r>
              <a:rPr lang="en-US" altLang="tr-TR" sz="1500" dirty="0">
                <a:cs typeface="Arial" panose="020B0604020202020204" pitchFamily="34" charset="0"/>
              </a:rPr>
              <a:t>= </a:t>
            </a:r>
            <a:r>
              <a:rPr lang="tr-TR" altLang="tr-TR" sz="1500" dirty="0">
                <a:cs typeface="Arial" panose="020B0604020202020204" pitchFamily="34" charset="0"/>
              </a:rPr>
              <a:t>amaç </a:t>
            </a:r>
            <a:r>
              <a:rPr lang="tr-TR" altLang="tr-TR" sz="1500">
                <a:cs typeface="Arial" panose="020B0604020202020204" pitchFamily="34" charset="0"/>
              </a:rPr>
              <a:t>önceliği </a:t>
            </a:r>
            <a:r>
              <a:rPr lang="en-US" altLang="tr-TR" sz="1500">
                <a:cs typeface="Arial" panose="020B0604020202020204" pitchFamily="34" charset="0"/>
              </a:rPr>
              <a:t>i</a:t>
            </a:r>
            <a:r>
              <a:rPr lang="en-US" altLang="tr-TR" sz="1500" dirty="0">
                <a:cs typeface="Arial" panose="020B0604020202020204" pitchFamily="34" charset="0"/>
              </a:rPr>
              <a:t> = 1, 2, 3, </a:t>
            </a:r>
            <a:r>
              <a:rPr lang="tr-TR" altLang="tr-TR" sz="1500">
                <a:cs typeface="Arial" panose="020B0604020202020204" pitchFamily="34" charset="0"/>
              </a:rPr>
              <a:t>ve </a:t>
            </a:r>
            <a:r>
              <a:rPr lang="en-US" altLang="tr-TR" sz="1500" dirty="0">
                <a:cs typeface="Arial" panose="020B0604020202020204" pitchFamily="34" charset="0"/>
              </a:rPr>
              <a:t>4.</a:t>
            </a:r>
          </a:p>
          <a:p>
            <a:pPr marL="285750" indent="-285750">
              <a:spcBef>
                <a:spcPct val="50000"/>
              </a:spcBef>
              <a:buFont typeface="Arial" panose="020B0604020202020204" pitchFamily="34" charset="0"/>
              <a:buChar char="•"/>
            </a:pPr>
            <a:r>
              <a:rPr lang="tr-TR" altLang="tr-TR" sz="1500">
                <a:cs typeface="Arial" panose="020B0604020202020204" pitchFamily="34" charset="0"/>
              </a:rPr>
              <a:t>Mesai kısıtı </a:t>
            </a:r>
            <a:r>
              <a:rPr lang="en-US" altLang="tr-TR" sz="1500">
                <a:cs typeface="Arial" panose="020B0604020202020204" pitchFamily="34" charset="0"/>
              </a:rPr>
              <a:t>(1, </a:t>
            </a:r>
            <a:r>
              <a:rPr lang="tr-TR" altLang="tr-TR" sz="1500">
                <a:cs typeface="Arial" panose="020B0604020202020204" pitchFamily="34" charset="0"/>
              </a:rPr>
              <a:t>40 saat altı için</a:t>
            </a:r>
            <a:r>
              <a:rPr lang="en-US" altLang="tr-TR" sz="1500">
                <a:cs typeface="Arial" panose="020B0604020202020204" pitchFamily="34" charset="0"/>
              </a:rPr>
              <a:t>; 4, </a:t>
            </a:r>
            <a:r>
              <a:rPr lang="tr-TR" altLang="tr-TR" sz="1500">
                <a:cs typeface="Arial" panose="020B0604020202020204" pitchFamily="34" charset="0"/>
              </a:rPr>
              <a:t>fazla mesai için</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 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endParaRPr lang="en-US" altLang="tr-TR" sz="1500">
              <a:cs typeface="Arial" panose="020B0604020202020204" pitchFamily="34" charset="0"/>
            </a:endParaRPr>
          </a:p>
          <a:p>
            <a:pPr>
              <a:spcBef>
                <a:spcPct val="50000"/>
              </a:spcBef>
              <a:buFont typeface="Arial" panose="020B0604020202020204" pitchFamily="34" charset="0"/>
              <a:buChar char="•"/>
            </a:pPr>
            <a:r>
              <a:rPr lang="tr-TR" altLang="tr-TR" sz="1500">
                <a:cs typeface="Arial" panose="020B0604020202020204" pitchFamily="34" charset="0"/>
              </a:rPr>
              <a:t>Kar kısıtı </a:t>
            </a:r>
            <a:r>
              <a:rPr lang="en-US" altLang="tr-TR" sz="1500">
                <a:cs typeface="Arial" panose="020B0604020202020204" pitchFamily="34" charset="0"/>
              </a:rPr>
              <a:t>(2, 1600</a:t>
            </a:r>
            <a:r>
              <a:rPr lang="tr-TR" altLang="tr-TR" sz="1500">
                <a:cs typeface="Arial" panose="020B0604020202020204" pitchFamily="34" charset="0"/>
              </a:rPr>
              <a:t> ₺</a:t>
            </a:r>
            <a:r>
              <a:rPr lang="en-US" altLang="tr-TR" sz="1500">
                <a:cs typeface="Arial" panose="020B0604020202020204" pitchFamily="34" charset="0"/>
              </a:rPr>
              <a:t>):</a:t>
            </a:r>
          </a:p>
          <a:p>
            <a:pPr marL="800100" lvl="1" indent="-342900">
              <a:spcBef>
                <a:spcPct val="50000"/>
              </a:spcBef>
              <a:buClrTx/>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r>
              <a:rPr lang="tr-TR" altLang="tr-TR" sz="1500">
                <a:cs typeface="Arial" panose="020B0604020202020204" pitchFamily="34" charset="0"/>
              </a:rPr>
              <a:t>, </a:t>
            </a:r>
            <a:r>
              <a:rPr lang="en-US" altLang="tr-TR" sz="1500">
                <a:cs typeface="Arial" panose="020B0604020202020204" pitchFamily="34" charset="0"/>
              </a:rPr>
              <a:t>P2</a:t>
            </a:r>
            <a:r>
              <a:rPr lang="en-US" altLang="tr-TR" sz="1600">
                <a:solidFill>
                  <a:schemeClr val="tx2"/>
                </a:solidFill>
              </a:rPr>
              <a:t> d</a:t>
            </a:r>
            <a:r>
              <a:rPr lang="tr-TR" altLang="tr-TR" baseline="-25000">
                <a:solidFill>
                  <a:schemeClr val="tx2"/>
                </a:solidFill>
              </a:rPr>
              <a:t>2</a:t>
            </a:r>
            <a:r>
              <a:rPr lang="tr-TR" altLang="tr-TR" sz="1600" baseline="30000">
                <a:solidFill>
                  <a:schemeClr val="tx2"/>
                </a:solidFill>
              </a:rPr>
              <a:t>-</a:t>
            </a:r>
            <a:endParaRPr lang="en-US" altLang="tr-TR" sz="1500">
              <a:cs typeface="Arial" panose="020B0604020202020204" pitchFamily="34" charset="0"/>
            </a:endParaRPr>
          </a:p>
          <a:p>
            <a:pPr marL="285750" indent="-285750">
              <a:spcBef>
                <a:spcPct val="50000"/>
              </a:spcBef>
              <a:buFont typeface="Arial" panose="020B0604020202020204" pitchFamily="34" charset="0"/>
              <a:buChar char="•"/>
            </a:pPr>
            <a:r>
              <a:rPr lang="tr-TR" altLang="tr-TR" sz="1500">
                <a:cs typeface="Arial" panose="020B0604020202020204" pitchFamily="34" charset="0"/>
              </a:rPr>
              <a:t>Stok</a:t>
            </a:r>
            <a:r>
              <a:rPr lang="tr-TR" altLang="tr-TR" sz="1500" dirty="0">
                <a:cs typeface="Arial" panose="020B0604020202020204" pitchFamily="34" charset="0"/>
              </a:rPr>
              <a:t> kısıtı</a:t>
            </a:r>
            <a:r>
              <a:rPr lang="en-US" altLang="tr-TR" sz="1500">
                <a:cs typeface="Arial" panose="020B0604020202020204" pitchFamily="34" charset="0"/>
              </a:rPr>
              <a:t>:</a:t>
            </a:r>
            <a:r>
              <a:rPr lang="tr-TR" altLang="tr-TR" sz="1500">
                <a:cs typeface="Arial" panose="020B0604020202020204" pitchFamily="34" charset="0"/>
              </a:rPr>
              <a:t> (4 </a:t>
            </a:r>
            <a:r>
              <a:rPr lang="tr-TR" altLang="tr-TR" sz="1500" dirty="0">
                <a:cs typeface="Arial" panose="020B0604020202020204" pitchFamily="34" charset="0"/>
              </a:rPr>
              <a:t>fazla </a:t>
            </a:r>
            <a:r>
              <a:rPr lang="tr-TR" altLang="tr-TR" sz="1500">
                <a:cs typeface="Arial" panose="020B0604020202020204" pitchFamily="34" charset="0"/>
              </a:rPr>
              <a:t>stok için)</a:t>
            </a:r>
            <a:endParaRPr lang="tr-TR" altLang="tr-TR" sz="1500" dirty="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a:t>
            </a:r>
            <a:r>
              <a:rPr lang="en-US" altLang="tr-TR" sz="1500" dirty="0">
                <a:cs typeface="Arial" panose="020B0604020202020204" pitchFamily="34" charset="0"/>
              </a:rPr>
              <a:t>P1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en-US" altLang="tr-TR" sz="1500" dirty="0">
                <a:cs typeface="Arial" panose="020B0604020202020204" pitchFamily="34" charset="0"/>
              </a:rPr>
              <a:t>, P</a:t>
            </a:r>
            <a:r>
              <a:rPr lang="tr-TR" altLang="tr-TR" sz="1500" dirty="0">
                <a:cs typeface="Arial" panose="020B0604020202020204" pitchFamily="34" charset="0"/>
              </a:rPr>
              <a:t>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tr-TR" altLang="tr-TR" sz="1500" dirty="0">
                <a:cs typeface="Arial" panose="020B0604020202020204" pitchFamily="34" charset="0"/>
              </a:rPr>
              <a:t>, </a:t>
            </a:r>
            <a:r>
              <a:rPr lang="en-US" altLang="tr-TR" sz="1500" dirty="0">
                <a:cs typeface="Arial" panose="020B0604020202020204" pitchFamily="34" charset="0"/>
              </a:rPr>
              <a:t>P2</a:t>
            </a:r>
            <a:r>
              <a:rPr lang="en-US" altLang="tr-TR" sz="1400" dirty="0">
                <a:solidFill>
                  <a:schemeClr val="tx2"/>
                </a:solidFill>
              </a:rPr>
              <a:t>d</a:t>
            </a:r>
            <a:r>
              <a:rPr lang="tr-TR" altLang="tr-TR" sz="1400" baseline="-25000" dirty="0">
                <a:solidFill>
                  <a:schemeClr val="tx2"/>
                </a:solidFill>
              </a:rPr>
              <a:t>2</a:t>
            </a:r>
            <a:r>
              <a:rPr lang="tr-TR" altLang="tr-TR" sz="1400" baseline="30000" dirty="0">
                <a:solidFill>
                  <a:schemeClr val="tx2"/>
                </a:solidFill>
              </a:rPr>
              <a:t>-</a:t>
            </a:r>
            <a:r>
              <a:rPr lang="tr-TR" altLang="tr-TR" sz="1500" dirty="0">
                <a:cs typeface="Arial" panose="020B0604020202020204" pitchFamily="34" charset="0"/>
              </a:rPr>
              <a:t>,</a:t>
            </a:r>
            <a:r>
              <a:rPr lang="en-US" altLang="tr-TR" sz="1500" dirty="0">
                <a:cs typeface="Arial" panose="020B0604020202020204" pitchFamily="34" charset="0"/>
              </a:rPr>
              <a:t>P3</a:t>
            </a:r>
            <a:r>
              <a:rPr lang="en-US" altLang="tr-TR" sz="1400" dirty="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dirty="0">
              <a:cs typeface="Arial" panose="020B0604020202020204" pitchFamily="34" charset="0"/>
            </a:endParaRPr>
          </a:p>
        </p:txBody>
      </p:sp>
      <p:sp>
        <p:nvSpPr>
          <p:cNvPr id="3" name="Başlık 2">
            <a:extLst>
              <a:ext uri="{FF2B5EF4-FFF2-40B4-BE49-F238E27FC236}">
                <a16:creationId xmlns:a16="http://schemas.microsoft.com/office/drawing/2014/main" id="{66FA44E3-4385-307F-C596-91E594FD229A}"/>
              </a:ext>
            </a:extLst>
          </p:cNvPr>
          <p:cNvSpPr>
            <a:spLocks noGrp="1"/>
          </p:cNvSpPr>
          <p:nvPr>
            <p:ph type="title"/>
          </p:nvPr>
        </p:nvSpPr>
        <p:spPr/>
        <p:txBody>
          <a:bodyPr/>
          <a:lstStyle/>
          <a:p>
            <a:r>
              <a:rPr lang="tr-TR" sz="2400"/>
              <a:t>Tucson Çanak ve Kupa Üretimi: </a:t>
            </a:r>
            <a:r>
              <a:rPr lang="tr-TR" altLang="tr-TR" sz="2400" b="1"/>
              <a:t>Amaç Kısıtları</a:t>
            </a:r>
            <a:endParaRPr lang="tr-TR"/>
          </a:p>
        </p:txBody>
      </p:sp>
      <p:pic>
        <p:nvPicPr>
          <p:cNvPr id="4" name="Resim 3">
            <a:extLst>
              <a:ext uri="{FF2B5EF4-FFF2-40B4-BE49-F238E27FC236}">
                <a16:creationId xmlns:a16="http://schemas.microsoft.com/office/drawing/2014/main" id="{56F9450B-AD3E-64D0-93E3-FDF6FA1A04BD}"/>
              </a:ext>
            </a:extLst>
          </p:cNvPr>
          <p:cNvPicPr>
            <a:picLocks noChangeAspect="1"/>
          </p:cNvPicPr>
          <p:nvPr/>
        </p:nvPicPr>
        <p:blipFill>
          <a:blip r:embed="rId2"/>
          <a:stretch>
            <a:fillRect/>
          </a:stretch>
        </p:blipFill>
        <p:spPr>
          <a:xfrm>
            <a:off x="5206073" y="1488003"/>
            <a:ext cx="3535858" cy="1463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707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3C7DFAE-E128-A8D7-C39A-B4C696A71ED6}"/>
                  </a:ext>
                </a:extLst>
              </p:cNvPr>
              <p:cNvSpPr>
                <a:spLocks noGrp="1"/>
              </p:cNvSpPr>
              <p:nvPr>
                <p:ph idx="1"/>
              </p:nvPr>
            </p:nvSpPr>
            <p:spPr/>
            <p:txBody>
              <a:bodyPr>
                <a:normAutofit/>
              </a:bodyPr>
              <a:lstStyle/>
              <a:p>
                <a:pPr>
                  <a:spcBef>
                    <a:spcPct val="35000"/>
                  </a:spcBef>
                </a:pPr>
                <a:r>
                  <a:rPr lang="en-US" altLang="tr-TR" sz="1800">
                    <a:solidFill>
                      <a:schemeClr val="tx1">
                        <a:lumMod val="50000"/>
                        <a:lumOff val="50000"/>
                      </a:schemeClr>
                    </a:solidFill>
                  </a:rPr>
                  <a:t>Min</a:t>
                </a:r>
                <a:r>
                  <a:rPr lang="tr-TR" altLang="tr-TR" sz="1800">
                    <a:solidFill>
                      <a:schemeClr val="tx1">
                        <a:lumMod val="50000"/>
                        <a:lumOff val="50000"/>
                      </a:schemeClr>
                    </a:solidFill>
                  </a:rPr>
                  <a:t> Z=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p>
              <a:p>
                <a:pPr>
                  <a:spcBef>
                    <a:spcPct val="35000"/>
                  </a:spcBef>
                  <a:buFontTx/>
                  <a:buNone/>
                </a:pP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p>
              <a:p>
                <a:pPr marL="285750" indent="-285750">
                  <a:spcBef>
                    <a:spcPct val="35000"/>
                  </a:spcBef>
                  <a:buFont typeface="Arial" panose="020B0604020202020204" pitchFamily="34" charset="0"/>
                  <a:buChar char="•"/>
                </a:pPr>
                <a:r>
                  <a:rPr lang="tr-TR" altLang="tr-TR" sz="1500">
                    <a:cs typeface="Arial" panose="020B0604020202020204" pitchFamily="34" charset="0"/>
                  </a:rPr>
                  <a:t>Burada fazla mesaideki artış yönündeki değişimin de 10 saat altında kalmasının istendiğini düşünelim. Orijinal kısıt </a:t>
                </a: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a:cs typeface="Arial" panose="020B0604020202020204" pitchFamily="34" charset="0"/>
                  </a:rPr>
                  <a:t> </a:t>
                </a:r>
                <a14:m>
                  <m:oMath xmlns:m="http://schemas.openxmlformats.org/officeDocument/2006/math">
                    <m:r>
                      <a:rPr lang="tr-TR" altLang="tr-TR" sz="1500" i="1" dirty="0" smtClean="0">
                        <a:latin typeface="Cambria Math" panose="02040503050406030204" pitchFamily="18" charset="0"/>
                        <a:ea typeface="Cambria Math" panose="02040503050406030204" pitchFamily="18" charset="0"/>
                        <a:cs typeface="Arial" panose="020B0604020202020204" pitchFamily="34" charset="0"/>
                      </a:rPr>
                      <m:t>≤</m:t>
                    </m:r>
                    <m:r>
                      <a:rPr lang="tr-TR" altLang="tr-TR" sz="15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tr-TR" altLang="tr-TR" sz="1500" dirty="0">
                    <a:cs typeface="Arial" panose="020B0604020202020204" pitchFamily="34" charset="0"/>
                  </a:rPr>
                  <a:t>10 olacaktır. Bu durumda amaç programlama kısıt aşağıdaki gibidir. Kısıt &lt;= olduğu için + işaretli değişim değişkeni minimize </a:t>
                </a:r>
                <a:r>
                  <a:rPr lang="tr-TR" altLang="tr-TR" sz="1500">
                    <a:cs typeface="Arial" panose="020B0604020202020204" pitchFamily="34" charset="0"/>
                  </a:rPr>
                  <a:t>edilir</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35000"/>
                  </a:spcBef>
                  <a:buFont typeface="Arial" panose="020B0604020202020204" pitchFamily="34" charset="0"/>
                  <a:buChar char="•"/>
                </a:pP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dirty="0">
                    <a:cs typeface="Arial" panose="020B0604020202020204" pitchFamily="34" charset="0"/>
                  </a:rPr>
                  <a:t> </a:t>
                </a:r>
                <a:r>
                  <a:rPr lang="en-US" altLang="tr-TR" sz="1500">
                    <a:cs typeface="Arial" panose="020B0604020202020204" pitchFamily="34" charset="0"/>
                  </a:rPr>
                  <a:t>= 10</a:t>
                </a:r>
                <a:r>
                  <a:rPr lang="tr-TR" altLang="tr-TR" sz="1500">
                    <a:cs typeface="Arial" panose="020B0604020202020204" pitchFamily="34" charset="0"/>
                  </a:rPr>
                  <a:t> </a:t>
                </a:r>
                <a:r>
                  <a:rPr lang="en-US" altLang="tr-TR" sz="1500" dirty="0">
                    <a:cs typeface="Arial" panose="020B0604020202020204" pitchFamily="34" charset="0"/>
                  </a:rPr>
                  <a:t>+ </a:t>
                </a:r>
                <a:r>
                  <a:rPr lang="en-US" altLang="tr-TR" sz="1600" dirty="0">
                    <a:solidFill>
                      <a:schemeClr val="tx1">
                        <a:lumMod val="50000"/>
                        <a:lumOff val="50000"/>
                      </a:schemeClr>
                    </a:solidFill>
                  </a:rPr>
                  <a:t>d</a:t>
                </a:r>
                <a:r>
                  <a:rPr lang="tr-TR" altLang="tr-TR" sz="1600" baseline="-25000" dirty="0">
                    <a:solidFill>
                      <a:schemeClr val="tx1">
                        <a:lumMod val="50000"/>
                        <a:lumOff val="50000"/>
                      </a:schemeClr>
                    </a:solidFill>
                  </a:rPr>
                  <a:t>4</a:t>
                </a:r>
                <a:r>
                  <a:rPr lang="tr-TR" altLang="tr-TR" sz="1400" baseline="30000" dirty="0">
                    <a:solidFill>
                      <a:schemeClr val="tx1">
                        <a:lumMod val="50000"/>
                        <a:lumOff val="50000"/>
                      </a:schemeClr>
                    </a:solidFill>
                  </a:rPr>
                  <a:t>+</a:t>
                </a:r>
                <a:r>
                  <a:rPr lang="en-US" altLang="tr-TR" sz="1500" dirty="0">
                    <a:cs typeface="Arial" panose="020B0604020202020204" pitchFamily="34" charset="0"/>
                  </a:rPr>
                  <a:t> - </a:t>
                </a:r>
                <a:r>
                  <a:rPr lang="en-US" altLang="tr-TR" sz="1400" dirty="0">
                    <a:solidFill>
                      <a:schemeClr val="tx1">
                        <a:lumMod val="50000"/>
                        <a:lumOff val="50000"/>
                      </a:schemeClr>
                    </a:solidFill>
                  </a:rPr>
                  <a:t>d</a:t>
                </a:r>
                <a:r>
                  <a:rPr lang="tr-TR" altLang="tr-TR" sz="1400" baseline="-25000" dirty="0">
                    <a:solidFill>
                      <a:schemeClr val="tx1">
                        <a:lumMod val="50000"/>
                        <a:lumOff val="50000"/>
                      </a:schemeClr>
                    </a:solidFill>
                  </a:rPr>
                  <a:t>4</a:t>
                </a:r>
                <a:r>
                  <a:rPr lang="tr-TR" altLang="tr-TR" sz="1400" baseline="30000" dirty="0">
                    <a:solidFill>
                      <a:schemeClr val="tx1">
                        <a:lumMod val="50000"/>
                        <a:lumOff val="50000"/>
                      </a:schemeClr>
                    </a:solidFill>
                  </a:rPr>
                  <a:t>-</a:t>
                </a:r>
                <a:endParaRPr lang="en-US" altLang="tr-TR" sz="1500" dirty="0">
                  <a:cs typeface="Arial" panose="020B0604020202020204" pitchFamily="34" charset="0"/>
                </a:endParaRPr>
              </a:p>
              <a:p>
                <a:endParaRPr lang="tr-TR" sz="1800"/>
              </a:p>
              <a:p>
                <a:endParaRPr lang="tr-TR" sz="1800" dirty="0"/>
              </a:p>
            </p:txBody>
          </p:sp>
        </mc:Choice>
        <mc:Fallback xmlns="">
          <p:sp>
            <p:nvSpPr>
              <p:cNvPr id="2" name="İçerik Yer Tutucusu 1">
                <a:extLst>
                  <a:ext uri="{FF2B5EF4-FFF2-40B4-BE49-F238E27FC236}">
                    <a16:creationId xmlns:a16="http://schemas.microsoft.com/office/drawing/2014/main" id="{03C7DFAE-E128-A8D7-C39A-B4C696A71ED6}"/>
                  </a:ext>
                </a:extLst>
              </p:cNvPr>
              <p:cNvSpPr>
                <a:spLocks noGrp="1" noRot="1" noChangeAspect="1" noMove="1" noResize="1" noEditPoints="1" noAdjustHandles="1" noChangeArrowheads="1" noChangeShapeType="1" noTextEdit="1"/>
              </p:cNvSpPr>
              <p:nvPr>
                <p:ph idx="1"/>
              </p:nvPr>
            </p:nvSpPr>
            <p:spPr>
              <a:blipFill>
                <a:blip r:embed="rId2"/>
                <a:stretch>
                  <a:fillRect l="-653" t="-750"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913DD1-80EC-39A1-C79D-BD9822134E90}"/>
              </a:ext>
            </a:extLst>
          </p:cNvPr>
          <p:cNvSpPr>
            <a:spLocks noGrp="1"/>
          </p:cNvSpPr>
          <p:nvPr>
            <p:ph type="title"/>
          </p:nvPr>
        </p:nvSpPr>
        <p:spPr/>
        <p:txBody>
          <a:bodyPr>
            <a:normAutofit fontScale="90000"/>
          </a:bodyPr>
          <a:lstStyle/>
          <a:p>
            <a:r>
              <a:rPr lang="tr-TR"/>
              <a:t>Tucson Çanak ve Kupa Üretimi: Amaç Fonksiyonu ve Model</a:t>
            </a:r>
          </a:p>
        </p:txBody>
      </p:sp>
    </p:spTree>
    <p:extLst>
      <p:ext uri="{BB962C8B-B14F-4D97-AF65-F5344CB8AC3E}">
        <p14:creationId xmlns:p14="http://schemas.microsoft.com/office/powerpoint/2010/main" val="115780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8C75A1-0682-6D02-7A1D-A5C4B77BDD14}"/>
              </a:ext>
            </a:extLst>
          </p:cNvPr>
          <p:cNvSpPr>
            <a:spLocks noGrp="1"/>
          </p:cNvSpPr>
          <p:nvPr>
            <p:ph idx="1"/>
          </p:nvPr>
        </p:nvSpPr>
        <p:spPr/>
        <p:txBody>
          <a:bodyPr/>
          <a:lstStyle/>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Depolama sınırları sebebiyle 30 çanak ve 20 kupadan fazla üretim imkanı yoktur. Bu durumda; </a:t>
            </a:r>
          </a:p>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İlave </a:t>
            </a:r>
            <a:r>
              <a:rPr lang="tr-TR" altLang="tr-TR" sz="1500" dirty="0">
                <a:cs typeface="Arial" panose="020B0604020202020204" pitchFamily="34" charset="0"/>
              </a:rPr>
              <a:t>olarak stok alanı sınırı sebebiyle, günlük, 30 çanak, 20 kupadan daha fazla </a:t>
            </a:r>
            <a:r>
              <a:rPr lang="tr-TR" altLang="tr-TR" sz="1500">
                <a:cs typeface="Arial" panose="020B0604020202020204" pitchFamily="34" charset="0"/>
              </a:rPr>
              <a:t>depolanmak istenmemektedir</a:t>
            </a:r>
            <a:r>
              <a:rPr lang="en-US" altLang="tr-TR" sz="1500">
                <a:cs typeface="Arial" panose="020B0604020202020204" pitchFamily="34" charset="0"/>
              </a:rPr>
              <a:t>.</a:t>
            </a:r>
            <a:r>
              <a:rPr lang="tr-TR" altLang="tr-TR" sz="1500">
                <a:cs typeface="Arial" panose="020B0604020202020204" pitchFamily="34" charset="0"/>
              </a:rPr>
              <a:t> (x1</a:t>
            </a:r>
            <a:r>
              <a:rPr lang="tr-TR" altLang="tr-TR" sz="1500" dirty="0">
                <a:cs typeface="Arial" panose="020B0604020202020204" pitchFamily="34" charset="0"/>
              </a:rPr>
              <a:t>≤30; ve x2 ≤ </a:t>
            </a:r>
            <a:r>
              <a:rPr lang="tr-TR" altLang="tr-TR" sz="1500">
                <a:cs typeface="Arial" panose="020B0604020202020204" pitchFamily="34" charset="0"/>
              </a:rPr>
              <a:t>20 olmalıdır).</a:t>
            </a:r>
          </a:p>
          <a:p>
            <a:pPr marL="285750" indent="-285750">
              <a:spcBef>
                <a:spcPct val="35000"/>
              </a:spcBef>
              <a:buFont typeface="Arial" panose="020B0604020202020204" pitchFamily="34" charset="0"/>
              <a:buChar char="•"/>
            </a:pPr>
            <a:endParaRPr lang="en-US" altLang="tr-TR" sz="1500" dirty="0">
              <a:cs typeface="Arial" panose="020B0604020202020204" pitchFamily="34" charset="0"/>
            </a:endParaRPr>
          </a:p>
          <a:p>
            <a:pPr marL="457200" lvl="1" indent="0">
              <a:spcBef>
                <a:spcPct val="35000"/>
              </a:spcBef>
              <a:buClrTx/>
            </a:pPr>
            <a:r>
              <a:rPr lang="en-US" altLang="tr-TR">
                <a:solidFill>
                  <a:schemeClr val="tx2"/>
                </a:solidFill>
              </a:rPr>
              <a:t>x</a:t>
            </a:r>
            <a:r>
              <a:rPr lang="en-US" altLang="tr-TR" baseline="-25000">
                <a:solidFill>
                  <a:schemeClr val="tx2"/>
                </a:solidFill>
              </a:rPr>
              <a:t>1</a:t>
            </a:r>
            <a:r>
              <a:rPr lang="en-US" altLang="tr-TR">
                <a:solidFill>
                  <a:schemeClr val="tx2"/>
                </a:solidFill>
              </a:rPr>
              <a:t> = 30 </a:t>
            </a:r>
            <a:r>
              <a:rPr lang="tr-TR" altLang="tr-TR">
                <a:solidFill>
                  <a:schemeClr val="tx2"/>
                </a:solidFill>
              </a:rPr>
              <a:t>+</a:t>
            </a:r>
            <a:r>
              <a:rPr lang="en-US" altLang="tr-TR">
                <a:solidFill>
                  <a:schemeClr val="tx2"/>
                </a:solidFill>
              </a:rPr>
              <a:t> d</a:t>
            </a:r>
            <a:r>
              <a:rPr lang="en-US" altLang="tr-TR" baseline="-25000">
                <a:solidFill>
                  <a:schemeClr val="tx2"/>
                </a:solidFill>
              </a:rPr>
              <a:t>5</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5</a:t>
            </a:r>
            <a:r>
              <a:rPr lang="tr-TR" altLang="tr-TR" baseline="30000">
                <a:solidFill>
                  <a:schemeClr val="tx2"/>
                </a:solidFill>
              </a:rPr>
              <a:t>-  </a:t>
            </a:r>
            <a:r>
              <a:rPr lang="tr-TR" altLang="tr-TR">
                <a:solidFill>
                  <a:schemeClr val="tx2"/>
                </a:solidFill>
              </a:rPr>
              <a:t>çanak</a:t>
            </a:r>
            <a:endParaRPr lang="en-US" altLang="tr-TR" dirty="0">
              <a:solidFill>
                <a:schemeClr val="tx2"/>
              </a:solidFill>
            </a:endParaRPr>
          </a:p>
          <a:p>
            <a:pPr marL="457200" lvl="1" indent="0">
              <a:spcBef>
                <a:spcPct val="35000"/>
              </a:spcBef>
              <a:buClrTx/>
            </a:pPr>
            <a:r>
              <a:rPr lang="en-US" altLang="tr-TR">
                <a:solidFill>
                  <a:schemeClr val="tx2"/>
                </a:solidFill>
              </a:rPr>
              <a:t>x</a:t>
            </a:r>
            <a:r>
              <a:rPr lang="en-US" altLang="tr-TR" baseline="-25000">
                <a:solidFill>
                  <a:schemeClr val="tx2"/>
                </a:solidFill>
              </a:rPr>
              <a:t>2</a:t>
            </a:r>
            <a:r>
              <a:rPr lang="en-US" altLang="tr-TR">
                <a:solidFill>
                  <a:schemeClr val="tx2"/>
                </a:solidFill>
              </a:rPr>
              <a:t> = 20</a:t>
            </a:r>
            <a:r>
              <a:rPr lang="tr-TR" altLang="tr-TR">
                <a:solidFill>
                  <a:schemeClr val="tx2"/>
                </a:solidFill>
              </a:rPr>
              <a:t> +</a:t>
            </a:r>
            <a:r>
              <a:rPr lang="en-US" altLang="tr-TR">
                <a:solidFill>
                  <a:schemeClr val="tx2"/>
                </a:solidFill>
              </a:rPr>
              <a:t> 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dirty="0">
                <a:solidFill>
                  <a:schemeClr val="tx2"/>
                </a:solidFill>
              </a:rPr>
              <a:t>kupa</a:t>
            </a:r>
            <a:endParaRPr lang="en-US" altLang="tr-TR" dirty="0">
              <a:solidFill>
                <a:schemeClr val="tx2"/>
              </a:solidFill>
            </a:endParaRPr>
          </a:p>
          <a:p>
            <a:endParaRPr lang="tr-TR"/>
          </a:p>
          <a:p>
            <a:endParaRPr lang="tr-TR" dirty="0"/>
          </a:p>
        </p:txBody>
      </p:sp>
      <p:sp>
        <p:nvSpPr>
          <p:cNvPr id="3" name="Başlık 2">
            <a:extLst>
              <a:ext uri="{FF2B5EF4-FFF2-40B4-BE49-F238E27FC236}">
                <a16:creationId xmlns:a16="http://schemas.microsoft.com/office/drawing/2014/main" id="{3870E1CA-F351-5A55-1F8E-90FC8FC776E3}"/>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2880818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F0AEE88-EA19-1078-0D64-E1B2A1EBF42C}"/>
              </a:ext>
            </a:extLst>
          </p:cNvPr>
          <p:cNvSpPr>
            <a:spLocks noGrp="1"/>
          </p:cNvSpPr>
          <p:nvPr>
            <p:ph idx="1"/>
          </p:nvPr>
        </p:nvSpPr>
        <p:spPr/>
        <p:txBody>
          <a:bodyPr>
            <a:normAutofit/>
          </a:bodyPr>
          <a:lstStyle/>
          <a:p>
            <a:pPr>
              <a:spcBef>
                <a:spcPct val="35000"/>
              </a:spcBef>
              <a:buFontTx/>
              <a:buNone/>
            </a:pPr>
            <a:r>
              <a:rPr lang="en-US" altLang="tr-TR" sz="1800">
                <a:solidFill>
                  <a:schemeClr val="tx1">
                    <a:lumMod val="50000"/>
                    <a:lumOff val="50000"/>
                  </a:schemeClr>
                </a:solidFill>
              </a:rPr>
              <a:t>Minimize  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4</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4P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5P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p>
          <a:p>
            <a:pPr>
              <a:spcBef>
                <a:spcPct val="35000"/>
              </a:spcBef>
              <a:buFontTx/>
              <a:buNone/>
            </a:pP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10</a:t>
            </a:r>
            <a:endParaRPr lang="tr-TR" altLang="tr-TR" sz="1800">
              <a:solidFill>
                <a:schemeClr val="tx1">
                  <a:lumMod val="50000"/>
                  <a:lumOff val="50000"/>
                </a:schemeClr>
              </a:solidFill>
            </a:endParaRPr>
          </a:p>
          <a:p>
            <a:pPr>
              <a:spcBef>
                <a:spcPct val="0"/>
              </a:spcBef>
              <a:buFontTx/>
              <a:buNone/>
            </a:pPr>
            <a:r>
              <a:rPr lang="tr-TR" altLang="tr-TR" sz="1800">
                <a:solidFill>
                  <a:schemeClr val="tx1">
                    <a:lumMod val="50000"/>
                    <a:lumOff val="50000"/>
                  </a:schemeClr>
                </a:solidFill>
              </a:rPr>
              <a:t>		</a:t>
            </a:r>
            <a:r>
              <a:rPr lang="en-US" altLang="tr-TR" sz="1800">
                <a:solidFill>
                  <a:schemeClr val="tx1">
                    <a:lumMod val="50000"/>
                    <a:lumOff val="50000"/>
                  </a:schemeClr>
                </a:solidFill>
              </a:rPr>
              <a:t>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30 </a:t>
            </a:r>
            <a:r>
              <a:rPr lang="tr-TR" altLang="tr-TR" sz="1800">
                <a:solidFill>
                  <a:schemeClr val="tx1">
                    <a:lumMod val="50000"/>
                    <a:lumOff val="50000"/>
                  </a:schemeClr>
                </a:solidFill>
              </a:rPr>
              <a:t>çanak</a:t>
            </a:r>
            <a:endParaRPr lang="en-US" altLang="tr-TR" sz="1800">
              <a:solidFill>
                <a:schemeClr val="tx1">
                  <a:lumMod val="50000"/>
                  <a:lumOff val="50000"/>
                </a:schemeClr>
              </a:solidFill>
            </a:endParaRPr>
          </a:p>
          <a:p>
            <a:pPr marL="457200" lvl="1" indent="0">
              <a:spcBef>
                <a:spcPct val="35000"/>
              </a:spcBef>
              <a:buClrTx/>
              <a:buNone/>
            </a:pPr>
            <a:r>
              <a:rPr lang="en-US" altLang="tr-TR" sz="1800">
                <a:solidFill>
                  <a:schemeClr val="tx1">
                    <a:lumMod val="50000"/>
                    <a:lumOff val="50000"/>
                  </a:schemeClr>
                </a:solidFill>
              </a:rPr>
              <a:t>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20 </a:t>
            </a:r>
            <a:r>
              <a:rPr lang="tr-TR" altLang="tr-TR" sz="1800">
                <a:solidFill>
                  <a:schemeClr val="tx1">
                    <a:lumMod val="50000"/>
                    <a:lumOff val="50000"/>
                  </a:schemeClr>
                </a:solidFill>
              </a:rPr>
              <a:t>kupa</a:t>
            </a: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6</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solidFill>
                <a:schemeClr val="tx1">
                  <a:lumMod val="50000"/>
                  <a:lumOff val="50000"/>
                </a:schemeClr>
              </a:solidFill>
            </a:endParaRPr>
          </a:p>
        </p:txBody>
      </p:sp>
      <p:sp>
        <p:nvSpPr>
          <p:cNvPr id="3" name="Başlık 2">
            <a:extLst>
              <a:ext uri="{FF2B5EF4-FFF2-40B4-BE49-F238E27FC236}">
                <a16:creationId xmlns:a16="http://schemas.microsoft.com/office/drawing/2014/main" id="{F63094D0-4136-ECD6-6E1F-FE609C6F629C}"/>
              </a:ext>
            </a:extLst>
          </p:cNvPr>
          <p:cNvSpPr>
            <a:spLocks noGrp="1"/>
          </p:cNvSpPr>
          <p:nvPr>
            <p:ph type="title"/>
          </p:nvPr>
        </p:nvSpPr>
        <p:spPr/>
        <p:txBody>
          <a:bodyPr/>
          <a:lstStyle/>
          <a:p>
            <a:r>
              <a:rPr lang="tr-TR"/>
              <a:t>Tucson Çanak ve Kupa Üretimi: Model</a:t>
            </a:r>
          </a:p>
        </p:txBody>
      </p:sp>
    </p:spTree>
    <p:extLst>
      <p:ext uri="{BB962C8B-B14F-4D97-AF65-F5344CB8AC3E}">
        <p14:creationId xmlns:p14="http://schemas.microsoft.com/office/powerpoint/2010/main" val="3910958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EEE8C31-6611-C597-BC28-295A123A9CA3}"/>
              </a:ext>
            </a:extLst>
          </p:cNvPr>
          <p:cNvSpPr>
            <a:spLocks noGrp="1"/>
          </p:cNvSpPr>
          <p:nvPr>
            <p:ph type="ctrTitle"/>
          </p:nvPr>
        </p:nvSpPr>
        <p:spPr/>
        <p:txBody>
          <a:bodyPr/>
          <a:lstStyle/>
          <a:p>
            <a:r>
              <a:rPr lang="tr-TR"/>
              <a:t>De</a:t>
            </a:r>
            <a:r>
              <a:rPr lang="tr-TR">
                <a:solidFill>
                  <a:srgbClr val="EA6131"/>
                </a:solidFill>
              </a:rPr>
              <a:t>w</a:t>
            </a:r>
            <a:r>
              <a:rPr lang="tr-TR"/>
              <a:t>right </a:t>
            </a:r>
            <a:r>
              <a:rPr lang="tr-TR">
                <a:solidFill>
                  <a:srgbClr val="EA6131"/>
                </a:solidFill>
              </a:rPr>
              <a:t>Ş</a:t>
            </a:r>
            <a:r>
              <a:rPr lang="tr-TR"/>
              <a:t>irketi</a:t>
            </a:r>
          </a:p>
        </p:txBody>
      </p:sp>
    </p:spTree>
    <p:extLst>
      <p:ext uri="{BB962C8B-B14F-4D97-AF65-F5344CB8AC3E}">
        <p14:creationId xmlns:p14="http://schemas.microsoft.com/office/powerpoint/2010/main" val="3672458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B341950-88FE-719D-6932-D42456B65CF2}"/>
              </a:ext>
            </a:extLst>
          </p:cNvPr>
          <p:cNvSpPr>
            <a:spLocks noGrp="1"/>
          </p:cNvSpPr>
          <p:nvPr>
            <p:ph idx="1"/>
          </p:nvPr>
        </p:nvSpPr>
        <p:spPr/>
        <p:txBody>
          <a:bodyPr/>
          <a:lstStyle/>
          <a:p>
            <a:pPr>
              <a:buFont typeface="Arial" panose="020B0604020202020204" pitchFamily="34" charset="0"/>
              <a:buChar char="•"/>
            </a:pPr>
            <a:r>
              <a:rPr lang="tr-TR"/>
              <a:t>Dewright Şirketi, şu anda üretmekte olduğu modelleri değiştirmek için üç yeni ürün düşünmektedir. Bu amaçla YA departmanlarına bu ürünlerin hangi karışımlarının üretileceğini belirleme görevi verilmiştir. Yönetim üç kritere önem verilmesini istemektedir: uzun vadeli kar, işgücündeki istikrar ve yeni ekipman için gerekli olacak sermaye yatırımı seviyesi. Özellikle, yönetim (1) bu ürünlerden en az 125 milyon dolar kâr elde etmek, (2) 4000 çalışanın mevcut istihdam düzeyini korumak ve (3) sermaye yatırımını 55 milyon dolar seviyesinde tutmak. Ancak yönetim, tüm bu hedeflere eşzamanlı olarak ulaşmanın muhtemelen mümkün olmayacağını, dolayısıyla YA departmanı ile bir hedef önceliklendirmesi yapılması gerektiğine karar verirler. Bu tartışma, </a:t>
            </a:r>
          </a:p>
          <a:p>
            <a:pPr>
              <a:buFont typeface="Arial" panose="020B0604020202020204" pitchFamily="34" charset="0"/>
              <a:buChar char="•"/>
            </a:pPr>
            <a:endParaRPr lang="tr-TR"/>
          </a:p>
          <a:p>
            <a:pPr>
              <a:buFont typeface="Arial" panose="020B0604020202020204" pitchFamily="34" charset="0"/>
              <a:buChar char="•"/>
            </a:pPr>
            <a:r>
              <a:rPr lang="tr-TR"/>
              <a:t>kâr hedefinden  sapmaya 5 birim ceza (1 milyon dolar başına), </a:t>
            </a:r>
          </a:p>
          <a:p>
            <a:pPr>
              <a:buFont typeface="Arial" panose="020B0604020202020204" pitchFamily="34" charset="0"/>
              <a:buChar char="•"/>
            </a:pPr>
            <a:endParaRPr lang="tr-TR"/>
          </a:p>
          <a:p>
            <a:pPr>
              <a:buFont typeface="Arial" panose="020B0604020202020204" pitchFamily="34" charset="0"/>
              <a:buChar char="•"/>
            </a:pPr>
            <a:r>
              <a:rPr lang="tr-TR"/>
              <a:t>istihdam hedefinden yükselmeye 2 düşüşe ise 4 ceza (her 100 çalışan için), </a:t>
            </a:r>
          </a:p>
          <a:p>
            <a:pPr>
              <a:buFont typeface="Arial" panose="020B0604020202020204" pitchFamily="34" charset="0"/>
              <a:buChar char="•"/>
            </a:pPr>
            <a:r>
              <a:rPr lang="tr-TR"/>
              <a:t>sermaye yatırımının aşılmasına 3'e ceza puanı belirlenmiştir. Her yeni ürünün kar, istihdam seviyesi ve sermaye yatırım düzeyine katkısı, üretim oranıyla orantılıdır. Birim üretim hızına göre bu katkılar, aşağıdaki tabloda, hedefler ve ceza ağırlıkları ile birlikte gösterilmektedir.</a:t>
            </a:r>
          </a:p>
          <a:p>
            <a:endParaRPr lang="tr-TR"/>
          </a:p>
        </p:txBody>
      </p:sp>
      <p:sp>
        <p:nvSpPr>
          <p:cNvPr id="3" name="Başlık 2">
            <a:extLst>
              <a:ext uri="{FF2B5EF4-FFF2-40B4-BE49-F238E27FC236}">
                <a16:creationId xmlns:a16="http://schemas.microsoft.com/office/drawing/2014/main" id="{8036E224-3EE6-D077-678D-414B478C245E}"/>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46539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31">
            <a:extLst>
              <a:ext uri="{FF2B5EF4-FFF2-40B4-BE49-F238E27FC236}">
                <a16:creationId xmlns:a16="http://schemas.microsoft.com/office/drawing/2014/main" id="{6C2DF1E2-9C25-3F3B-4548-F035AE791C39}"/>
              </a:ext>
            </a:extLst>
          </p:cNvPr>
          <p:cNvGraphicFramePr>
            <a:graphicFrameLocks noGrp="1"/>
          </p:cNvGraphicFramePr>
          <p:nvPr>
            <p:ph idx="1"/>
            <p:extLst>
              <p:ext uri="{D42A27DB-BD31-4B8C-83A1-F6EECF244321}">
                <p14:modId xmlns:p14="http://schemas.microsoft.com/office/powerpoint/2010/main" val="1291561992"/>
              </p:ext>
            </p:extLst>
          </p:nvPr>
        </p:nvGraphicFramePr>
        <p:xfrm>
          <a:off x="395288" y="1484313"/>
          <a:ext cx="8402633" cy="3470276"/>
        </p:xfrm>
        <a:graphic>
          <a:graphicData uri="http://schemas.openxmlformats.org/drawingml/2006/table">
            <a:tbl>
              <a:tblPr/>
              <a:tblGrid>
                <a:gridCol w="2244160">
                  <a:extLst>
                    <a:ext uri="{9D8B030D-6E8A-4147-A177-3AD203B41FA5}">
                      <a16:colId xmlns:a16="http://schemas.microsoft.com/office/drawing/2014/main" val="20000"/>
                    </a:ext>
                  </a:extLst>
                </a:gridCol>
                <a:gridCol w="604197">
                  <a:extLst>
                    <a:ext uri="{9D8B030D-6E8A-4147-A177-3AD203B41FA5}">
                      <a16:colId xmlns:a16="http://schemas.microsoft.com/office/drawing/2014/main" val="20001"/>
                    </a:ext>
                  </a:extLst>
                </a:gridCol>
                <a:gridCol w="658574">
                  <a:extLst>
                    <a:ext uri="{9D8B030D-6E8A-4147-A177-3AD203B41FA5}">
                      <a16:colId xmlns:a16="http://schemas.microsoft.com/office/drawing/2014/main" val="20002"/>
                    </a:ext>
                  </a:extLst>
                </a:gridCol>
                <a:gridCol w="660280">
                  <a:extLst>
                    <a:ext uri="{9D8B030D-6E8A-4147-A177-3AD203B41FA5}">
                      <a16:colId xmlns:a16="http://schemas.microsoft.com/office/drawing/2014/main" val="20003"/>
                    </a:ext>
                  </a:extLst>
                </a:gridCol>
                <a:gridCol w="1367840">
                  <a:extLst>
                    <a:ext uri="{9D8B030D-6E8A-4147-A177-3AD203B41FA5}">
                      <a16:colId xmlns:a16="http://schemas.microsoft.com/office/drawing/2014/main" val="20004"/>
                    </a:ext>
                  </a:extLst>
                </a:gridCol>
                <a:gridCol w="2867582">
                  <a:extLst>
                    <a:ext uri="{9D8B030D-6E8A-4147-A177-3AD203B41FA5}">
                      <a16:colId xmlns:a16="http://schemas.microsoft.com/office/drawing/2014/main" val="20005"/>
                    </a:ext>
                  </a:extLst>
                </a:gridCol>
              </a:tblGrid>
              <a:tr h="544513">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Birim katkılar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503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Ürün</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Kriter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3</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Amaçlar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Ceza Ağırlıkları</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Uzun vadeli kar</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9</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15</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İstihdam seviyesi</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4</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 4(-)</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Yatırım </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7</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8</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Başlık 4">
            <a:extLst>
              <a:ext uri="{FF2B5EF4-FFF2-40B4-BE49-F238E27FC236}">
                <a16:creationId xmlns:a16="http://schemas.microsoft.com/office/drawing/2014/main" id="{65F1D433-95D0-1103-3E7C-249786BBEAA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998502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9C828-9BEC-ACA8-FC79-447162173872}"/>
              </a:ext>
            </a:extLst>
          </p:cNvPr>
          <p:cNvSpPr>
            <a:spLocks noGrp="1"/>
          </p:cNvSpPr>
          <p:nvPr>
            <p:ph idx="1"/>
          </p:nvPr>
        </p:nvSpPr>
        <p:spPr/>
        <p:txBody>
          <a:bodyPr/>
          <a:lstStyle/>
          <a:p>
            <a:r>
              <a:rPr lang="en-US" altLang="tr-TR"/>
              <a:t>12 x</a:t>
            </a:r>
            <a:r>
              <a:rPr lang="en-US" altLang="tr-TR" baseline="-25000"/>
              <a:t>1</a:t>
            </a:r>
            <a:r>
              <a:rPr lang="en-US" altLang="tr-TR"/>
              <a:t> + 9 x</a:t>
            </a:r>
            <a:r>
              <a:rPr lang="en-US" altLang="tr-TR" baseline="-25000"/>
              <a:t>2</a:t>
            </a:r>
            <a:r>
              <a:rPr lang="en-US" altLang="tr-TR"/>
              <a:t> + 15 x</a:t>
            </a:r>
            <a:r>
              <a:rPr lang="en-US" altLang="tr-TR" baseline="-25000"/>
              <a:t>3</a:t>
            </a:r>
            <a:r>
              <a:rPr lang="en-US" altLang="tr-TR"/>
              <a:t> </a:t>
            </a:r>
            <a:r>
              <a:rPr lang="tr-TR" altLang="tr-TR">
                <a:cs typeface="Arial" panose="020B0604020202020204" pitchFamily="34" charset="0"/>
              </a:rPr>
              <a:t>=</a:t>
            </a:r>
            <a:r>
              <a:rPr lang="en-US" altLang="tr-TR">
                <a:cs typeface="Arial" panose="020B0604020202020204" pitchFamily="34" charset="0"/>
              </a:rPr>
              <a:t> 125</a:t>
            </a:r>
            <a:r>
              <a:rPr lang="tr-TR" altLang="tr-TR">
                <a:cs typeface="Arial" panose="020B0604020202020204" pitchFamily="34" charset="0"/>
              </a:rPr>
              <a:t> + 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a:t>
            </a: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+ 3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40</a:t>
            </a:r>
            <a:r>
              <a:rPr lang="tr-TR" altLang="tr-TR">
                <a:cs typeface="Arial" panose="020B0604020202020204" pitchFamily="34" charset="0"/>
              </a:rPr>
              <a:t> + d</a:t>
            </a:r>
            <a:r>
              <a:rPr lang="tr-TR"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2</a:t>
            </a:r>
            <a:r>
              <a:rPr lang="en-US" altLang="tr-TR" baseline="30000">
                <a:cs typeface="Arial" panose="020B0604020202020204" pitchFamily="34" charset="0"/>
              </a:rPr>
              <a:t>-</a:t>
            </a:r>
            <a:endParaRPr lang="en-US" altLang="tr-TR">
              <a:cs typeface="Arial" panose="020B0604020202020204" pitchFamily="34" charset="0"/>
            </a:endParaRP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+ 7 </a:t>
            </a:r>
            <a:r>
              <a:rPr lang="en-US" altLang="tr-TR"/>
              <a:t>x</a:t>
            </a:r>
            <a:r>
              <a:rPr lang="en-US" altLang="tr-TR" baseline="-25000"/>
              <a:t>2</a:t>
            </a:r>
            <a:r>
              <a:rPr lang="en-US" altLang="tr-TR">
                <a:cs typeface="Arial" panose="020B0604020202020204" pitchFamily="34" charset="0"/>
              </a:rPr>
              <a:t> + 8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 55</a:t>
            </a:r>
            <a:r>
              <a:rPr lang="tr-TR" altLang="tr-TR">
                <a:cs typeface="Arial" panose="020B0604020202020204" pitchFamily="34" charset="0"/>
              </a:rPr>
              <a:t> + d</a:t>
            </a:r>
            <a:r>
              <a:rPr lang="tr-TR" altLang="tr-TR" baseline="-25000">
                <a:cs typeface="Arial" panose="020B0604020202020204" pitchFamily="34" charset="0"/>
              </a:rPr>
              <a:t>3</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3</a:t>
            </a:r>
            <a:r>
              <a:rPr lang="en-US" altLang="tr-TR" baseline="30000">
                <a:cs typeface="Arial" panose="020B0604020202020204" pitchFamily="34" charset="0"/>
              </a:rPr>
              <a:t>-</a:t>
            </a:r>
            <a:endParaRPr lang="tr-TR" altLang="tr-TR" baseline="30000">
              <a:cs typeface="Arial" panose="020B0604020202020204" pitchFamily="34" charset="0"/>
            </a:endParaRPr>
          </a:p>
          <a:p>
            <a:endParaRPr lang="tr-TR" altLang="tr-TR" baseline="30000">
              <a:cs typeface="Arial" panose="020B0604020202020204" pitchFamily="34" charset="0"/>
            </a:endParaRPr>
          </a:p>
          <a:p>
            <a:endParaRPr lang="tr-TR" altLang="tr-TR" baseline="30000">
              <a:cs typeface="Arial" panose="020B0604020202020204" pitchFamily="34" charset="0"/>
            </a:endParaRPr>
          </a:p>
          <a:p>
            <a:pPr eaLnBrk="1" hangingPunct="1">
              <a:buFontTx/>
              <a:buNone/>
            </a:pPr>
            <a:r>
              <a:rPr lang="en-US" altLang="tr-TR"/>
              <a:t>Min Z = 	5 </a:t>
            </a:r>
            <a:r>
              <a:rPr lang="tr-TR" altLang="tr-TR">
                <a:cs typeface="Arial" panose="020B0604020202020204" pitchFamily="34" charset="0"/>
              </a:rPr>
              <a:t>d</a:t>
            </a:r>
            <a:r>
              <a:rPr lang="en-US" altLang="tr-TR" baseline="-25000">
                <a:cs typeface="Arial" panose="020B0604020202020204" pitchFamily="34" charset="0"/>
              </a:rPr>
              <a:t>1</a:t>
            </a:r>
            <a:r>
              <a:rPr lang="tr-TR" altLang="tr-TR" baseline="30000">
                <a:cs typeface="Arial" panose="020B0604020202020204" pitchFamily="34" charset="0"/>
              </a:rPr>
              <a:t>-</a:t>
            </a:r>
            <a:r>
              <a:rPr lang="en-US" altLang="tr-TR"/>
              <a:t> + </a:t>
            </a:r>
            <a:r>
              <a:rPr lang="tr-TR" altLang="tr-TR"/>
              <a:t>4</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a:t>
            </a:r>
            <a:r>
              <a:rPr lang="tr-TR" altLang="tr-TR"/>
              <a:t>2</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+ 3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a:t>
            </a:r>
            <a:endParaRPr lang="en-US" altLang="tr-TR"/>
          </a:p>
          <a:p>
            <a:endParaRPr lang="tr-TR" altLang="tr-TR">
              <a:cs typeface="Arial" panose="020B0604020202020204" pitchFamily="34" charset="0"/>
            </a:endParaRPr>
          </a:p>
          <a:p>
            <a:r>
              <a:rPr lang="en-US" altLang="tr-TR"/>
              <a:t>x</a:t>
            </a:r>
            <a:r>
              <a:rPr lang="en-US" altLang="tr-TR" baseline="-25000">
                <a:cs typeface="Arial" panose="020B0604020202020204" pitchFamily="34" charset="0"/>
              </a:rPr>
              <a:t>i</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i=1,2,3</a:t>
            </a:r>
            <a:endParaRPr lang="tr-TR" altLang="tr-TR">
              <a:cs typeface="Arial" panose="020B0604020202020204" pitchFamily="34" charset="0"/>
            </a:endParaRPr>
          </a:p>
          <a:p>
            <a:endParaRPr lang="tr-TR" altLang="tr-TR">
              <a:cs typeface="Arial" panose="020B0604020202020204" pitchFamily="34" charset="0"/>
            </a:endParaRPr>
          </a:p>
          <a:p>
            <a:pPr eaLnBrk="1" hangingPunct="1"/>
            <a:r>
              <a:rPr lang="en-US" altLang="tr-TR"/>
              <a:t>Optim</a:t>
            </a:r>
            <a:r>
              <a:rPr lang="tr-TR" altLang="tr-TR"/>
              <a:t>um</a:t>
            </a:r>
            <a:r>
              <a:rPr lang="en-US" altLang="tr-TR"/>
              <a:t> </a:t>
            </a:r>
            <a:r>
              <a:rPr lang="tr-TR" altLang="tr-TR"/>
              <a:t>çözüm</a:t>
            </a:r>
            <a:r>
              <a:rPr lang="en-US" altLang="tr-TR"/>
              <a:t>:</a:t>
            </a:r>
          </a:p>
          <a:p>
            <a:pPr>
              <a:buNone/>
            </a:pPr>
            <a:r>
              <a:rPr lang="en-US" altLang="tr-TR"/>
              <a:t>	 x</a:t>
            </a:r>
            <a:r>
              <a:rPr lang="en-US" altLang="tr-TR" baseline="-25000"/>
              <a:t>1</a:t>
            </a:r>
            <a:r>
              <a:rPr lang="en-US" altLang="tr-TR"/>
              <a:t> = </a:t>
            </a:r>
            <a:r>
              <a:rPr lang="tr-TR"/>
              <a:t>3.703704</a:t>
            </a:r>
            <a:endParaRPr lang="en-US" altLang="tr-TR"/>
          </a:p>
          <a:p>
            <a:pPr eaLnBrk="1" hangingPunct="1">
              <a:buFontTx/>
              <a:buNone/>
            </a:pPr>
            <a:r>
              <a:rPr lang="en-US" altLang="tr-TR"/>
              <a:t>	 x</a:t>
            </a:r>
            <a:r>
              <a:rPr lang="en-US" altLang="tr-TR" baseline="-25000"/>
              <a:t>2</a:t>
            </a:r>
            <a:r>
              <a:rPr lang="en-US" altLang="tr-TR"/>
              <a:t> = 0</a:t>
            </a:r>
          </a:p>
          <a:p>
            <a:pPr>
              <a:buNone/>
            </a:pPr>
            <a:r>
              <a:rPr lang="en-US" altLang="tr-TR"/>
              <a:t>	 x</a:t>
            </a:r>
            <a:r>
              <a:rPr lang="en-US" altLang="tr-TR" baseline="-25000"/>
              <a:t>3</a:t>
            </a:r>
            <a:r>
              <a:rPr lang="en-US" altLang="tr-TR"/>
              <a:t> = </a:t>
            </a:r>
            <a:r>
              <a:rPr lang="tr-TR"/>
              <a:t>5.370370</a:t>
            </a:r>
            <a:endParaRPr lang="en-US" altLang="tr-T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0	 → </a:t>
            </a:r>
            <a:r>
              <a:rPr lang="tr-TR" altLang="tr-TR">
                <a:cs typeface="Arial" panose="020B0604020202020204" pitchFamily="34" charset="0"/>
              </a:rPr>
              <a:t>Birinci amaç sağlandı</a:t>
            </a:r>
            <a:endParaRPr lang="en-US" altLang="tr-TR">
              <a:cs typeface="Arial" panose="020B0604020202020204" pitchFamily="34" charset="0"/>
            </a:endParaRP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0</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a:t>
            </a:r>
            <a:r>
              <a:rPr lang="en-US" altLang="tr-TR"/>
              <a:t>= 0 </a:t>
            </a:r>
            <a:r>
              <a:rPr lang="en-US" altLang="tr-TR">
                <a:cs typeface="Arial" panose="020B0604020202020204" pitchFamily="34" charset="0"/>
              </a:rPr>
              <a:t>				</a:t>
            </a:r>
          </a:p>
          <a:p>
            <a:pPr>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 </a:t>
            </a:r>
            <a:r>
              <a:rPr lang="tr-TR"/>
              <a:t>8.3333 </a:t>
            </a:r>
            <a:r>
              <a:rPr lang="en-US" altLang="tr-TR">
                <a:cs typeface="Arial" panose="020B0604020202020204" pitchFamily="34" charset="0"/>
              </a:rPr>
              <a:t>	 → </a:t>
            </a:r>
            <a:r>
              <a:rPr lang="tr-TR" altLang="tr-TR">
                <a:cs typeface="Arial" panose="020B0604020202020204" pitchFamily="34" charset="0"/>
              </a:rPr>
              <a:t>bütçe kısıtı aşıldı</a:t>
            </a:r>
            <a:endParaRPr lang="en-US" altLang="tr-TR">
              <a:cs typeface="Arial" panose="020B0604020202020204" pitchFamily="34" charset="0"/>
            </a:endParaRPr>
          </a:p>
          <a:p>
            <a:endParaRPr lang="en-US" altLang="tr-TR">
              <a:cs typeface="Arial" panose="020B0604020202020204" pitchFamily="34" charset="0"/>
            </a:endParaRPr>
          </a:p>
          <a:p>
            <a:endParaRPr lang="tr-TR"/>
          </a:p>
        </p:txBody>
      </p:sp>
      <p:sp>
        <p:nvSpPr>
          <p:cNvPr id="3" name="Başlık 2">
            <a:extLst>
              <a:ext uri="{FF2B5EF4-FFF2-40B4-BE49-F238E27FC236}">
                <a16:creationId xmlns:a16="http://schemas.microsoft.com/office/drawing/2014/main" id="{8C989820-5ECB-4AB1-FDE1-2947AE03563B}"/>
              </a:ext>
            </a:extLst>
          </p:cNvPr>
          <p:cNvSpPr>
            <a:spLocks noGrp="1"/>
          </p:cNvSpPr>
          <p:nvPr>
            <p:ph type="title"/>
          </p:nvPr>
        </p:nvSpPr>
        <p:spPr/>
        <p:txBody>
          <a:bodyPr/>
          <a:lstStyle/>
          <a:p>
            <a:r>
              <a:rPr lang="tr-TR"/>
              <a:t>Tümleşik Çözüm</a:t>
            </a:r>
          </a:p>
        </p:txBody>
      </p:sp>
    </p:spTree>
    <p:extLst>
      <p:ext uri="{BB962C8B-B14F-4D97-AF65-F5344CB8AC3E}">
        <p14:creationId xmlns:p14="http://schemas.microsoft.com/office/powerpoint/2010/main" val="3300769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0201BD-7B91-9876-C224-69406A5FE196}"/>
              </a:ext>
            </a:extLst>
          </p:cNvPr>
          <p:cNvSpPr>
            <a:spLocks noGrp="1"/>
          </p:cNvSpPr>
          <p:nvPr>
            <p:ph idx="1"/>
          </p:nvPr>
        </p:nvSpPr>
        <p:spPr>
          <a:xfrm>
            <a:off x="370737" y="1412776"/>
            <a:ext cx="8402525" cy="4881686"/>
          </a:xfrm>
        </p:spPr>
        <p:txBody>
          <a:bodyPr/>
          <a:lstStyle/>
          <a:p>
            <a:pPr>
              <a:buFont typeface="Arial" panose="020B0604020202020204" pitchFamily="34" charset="0"/>
              <a:buChar char="•"/>
            </a:pPr>
            <a:r>
              <a:rPr lang="tr-TR" altLang="tr-TR"/>
              <a:t>Bu kısımda hedeflerin farklı önceliğe sahip kategorileri ayrılması incelenmiştir. Burada birinci öncelik seviyesinde «</a:t>
            </a:r>
            <a:r>
              <a:rPr lang="tr-TR">
                <a:latin typeface="Arial" panose="020B0604020202020204" pitchFamily="34" charset="0"/>
              </a:rPr>
              <a:t>İş gücü seviyesi»nde azalma ve «Yatırım Miktarı»ndaki azalma  önceliklendirilmiştir.  İkinci grupta ise karın 125 milyondan fazla olması ve iş gücü seviyesinin tanımlanan 40 birimi aşıyor olması durumu ele alınmıştır. Ceza katsayıları tabloda verilmiştir. </a:t>
            </a:r>
            <a:endParaRPr lang="en-US">
              <a:latin typeface="Arial" panose="020B0604020202020204" pitchFamily="34" charset="0"/>
            </a:endParaRPr>
          </a:p>
          <a:p>
            <a:pPr eaLnBrk="1" hangingPunct="1">
              <a:buFontTx/>
              <a:buNone/>
            </a:pPr>
            <a:endParaRPr lang="tr-TR" altLang="tr-TR"/>
          </a:p>
          <a:p>
            <a:endParaRPr lang="tr-TR"/>
          </a:p>
        </p:txBody>
      </p:sp>
      <p:sp>
        <p:nvSpPr>
          <p:cNvPr id="3" name="Başlık 2">
            <a:extLst>
              <a:ext uri="{FF2B5EF4-FFF2-40B4-BE49-F238E27FC236}">
                <a16:creationId xmlns:a16="http://schemas.microsoft.com/office/drawing/2014/main" id="{3FC7C318-660D-0161-E2BA-DAA5417F3AA4}"/>
              </a:ext>
            </a:extLst>
          </p:cNvPr>
          <p:cNvSpPr>
            <a:spLocks noGrp="1"/>
          </p:cNvSpPr>
          <p:nvPr>
            <p:ph type="title"/>
          </p:nvPr>
        </p:nvSpPr>
        <p:spPr/>
        <p:txBody>
          <a:bodyPr/>
          <a:lstStyle/>
          <a:p>
            <a:endParaRPr lang="tr-TR"/>
          </a:p>
        </p:txBody>
      </p:sp>
      <p:graphicFrame>
        <p:nvGraphicFramePr>
          <p:cNvPr id="4" name="Group 99">
            <a:extLst>
              <a:ext uri="{FF2B5EF4-FFF2-40B4-BE49-F238E27FC236}">
                <a16:creationId xmlns:a16="http://schemas.microsoft.com/office/drawing/2014/main" id="{BB3EEA72-AF87-67B3-3C83-9C8300BB5265}"/>
              </a:ext>
            </a:extLst>
          </p:cNvPr>
          <p:cNvGraphicFramePr>
            <a:graphicFrameLocks noGrp="1"/>
          </p:cNvGraphicFramePr>
          <p:nvPr>
            <p:extLst>
              <p:ext uri="{D42A27DB-BD31-4B8C-83A1-F6EECF244321}">
                <p14:modId xmlns:p14="http://schemas.microsoft.com/office/powerpoint/2010/main" val="2726479433"/>
              </p:ext>
            </p:extLst>
          </p:nvPr>
        </p:nvGraphicFramePr>
        <p:xfrm>
          <a:off x="1187624" y="2852936"/>
          <a:ext cx="7388154" cy="3789364"/>
        </p:xfrm>
        <a:graphic>
          <a:graphicData uri="http://schemas.openxmlformats.org/drawingml/2006/table">
            <a:tbl>
              <a:tblPr/>
              <a:tblGrid>
                <a:gridCol w="1929130">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2284976">
                  <a:extLst>
                    <a:ext uri="{9D8B030D-6E8A-4147-A177-3AD203B41FA5}">
                      <a16:colId xmlns:a16="http://schemas.microsoft.com/office/drawing/2014/main" val="20003"/>
                    </a:ext>
                  </a:extLst>
                </a:gridCol>
              </a:tblGrid>
              <a:tr h="757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Öncelik Sırası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Kriter</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Amaç</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Ceza Katsayısı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1</a:t>
                      </a:r>
                      <a:r>
                        <a:rPr kumimoji="0" lang="en-US" sz="2000" b="0" i="1" u="none" strike="noStrike" cap="none" normalizeH="0" baseline="30000" dirty="0">
                          <a:ln>
                            <a:noFill/>
                          </a:ln>
                          <a:solidFill>
                            <a:schemeClr val="tx1"/>
                          </a:solidFill>
                          <a:effectLst/>
                          <a:latin typeface="Arial" panose="020B0604020202020204" pitchFamily="34" charset="0"/>
                        </a:rPr>
                        <a:t>st</a:t>
                      </a:r>
                      <a:r>
                        <a:rPr kumimoji="0" lang="en-US" sz="2000" b="0" i="1"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İş gücü seviyesi</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Yatırım miktarı</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2</a:t>
                      </a:r>
                      <a:r>
                        <a:rPr kumimoji="0" lang="en-US" sz="2000" b="0" i="0" u="none" strike="noStrike" cap="none" normalizeH="0" baseline="30000" dirty="0">
                          <a:ln>
                            <a:noFill/>
                          </a:ln>
                          <a:solidFill>
                            <a:schemeClr val="tx1"/>
                          </a:solidFill>
                          <a:effectLst/>
                          <a:latin typeface="Arial" panose="020B0604020202020204" pitchFamily="34" charset="0"/>
                        </a:rPr>
                        <a:t>nd</a:t>
                      </a:r>
                      <a:r>
                        <a:rPr kumimoji="0" lang="en-US" sz="2000" b="0" i="0"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Uzun dönemli kar</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İş gücü seviyesi</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000" b="0" i="0" u="none" strike="noStrike" cap="none" normalizeH="0" baseline="0" dirty="0">
                          <a:ln>
                            <a:noFill/>
                          </a:ln>
                          <a:solidFill>
                            <a:schemeClr val="tx1"/>
                          </a:solidFill>
                          <a:effectLst/>
                          <a:latin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9228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331CC1-B932-FE24-E361-A295DEE80383}"/>
                  </a:ext>
                </a:extLst>
              </p:cNvPr>
              <p:cNvSpPr>
                <a:spLocks noGrp="1"/>
              </p:cNvSpPr>
              <p:nvPr>
                <p:ph idx="1"/>
              </p:nvPr>
            </p:nvSpPr>
            <p:spPr/>
            <p:txBody>
              <a:bodyPr/>
              <a:lstStyle/>
              <a:p>
                <a:endParaRPr lang="tr-T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Bütçe kısıtında herhangi bir esneme söz konusu değildir. </a:t>
                </a:r>
              </a:p>
              <a:p>
                <a:endParaRPr lang="tr-TR"/>
              </a:p>
            </p:txBody>
          </p:sp>
        </mc:Choice>
        <mc:Fallback xmlns="">
          <p:sp>
            <p:nvSpPr>
              <p:cNvPr id="2" name="İçerik Yer Tutucusu 1">
                <a:extLst>
                  <a:ext uri="{FF2B5EF4-FFF2-40B4-BE49-F238E27FC236}">
                    <a16:creationId xmlns:a16="http://schemas.microsoft.com/office/drawing/2014/main" id="{8C331CC1-B932-FE24-E361-A295DEE80383}"/>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319EC7B-2468-737C-9EB3-A99E418EAC11}"/>
              </a:ext>
            </a:extLst>
          </p:cNvPr>
          <p:cNvSpPr>
            <a:spLocks noGrp="1"/>
          </p:cNvSpPr>
          <p:nvPr>
            <p:ph type="title"/>
          </p:nvPr>
        </p:nvSpPr>
        <p:spPr/>
        <p:txBody>
          <a:bodyPr/>
          <a:lstStyle/>
          <a:p>
            <a:r>
              <a:rPr lang="tr-TR"/>
              <a:t>Birinci Derece Amaçlar</a:t>
            </a:r>
          </a:p>
        </p:txBody>
      </p:sp>
    </p:spTree>
    <p:extLst>
      <p:ext uri="{BB962C8B-B14F-4D97-AF65-F5344CB8AC3E}">
        <p14:creationId xmlns:p14="http://schemas.microsoft.com/office/powerpoint/2010/main" val="139501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2F86061-A84E-0AEB-9885-944966A5E26C}"/>
                  </a:ext>
                </a:extLst>
              </p:cNvPr>
              <p:cNvSpPr>
                <a:spLocks noGrp="1"/>
              </p:cNvSpPr>
              <p:nvPr>
                <p:ph idx="1"/>
              </p:nvPr>
            </p:nvSpPr>
            <p:spPr/>
            <p:txBody>
              <a:bodyPr/>
              <a:lstStyle/>
              <a:p>
                <a:pPr>
                  <a:buFont typeface="Arial" panose="020B0604020202020204" pitchFamily="34" charset="0"/>
                  <a:buChar char="•"/>
                </a:pPr>
                <a:r>
                  <a:rPr lang="tr-TR">
                    <a:effectLst/>
                  </a:rPr>
                  <a:t>Amaç programlama çok amaçlı programlamanın bir alt dalıdır ve bir kısıt gevşetme (constraint relaxation) işlemidir.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Bir kısıtın gevşetilmesi, sağ taraf değişkenin artırılması veya azaltılması, diğer bir ifadeyle, sınırlayıcı olan sağ taraf değerinin aşılması veya altında kalınması, anlamı taşır. Cevabı aranan soru, kısıtın sol taraf değeri hangi sağ taraf değeriyle eşitlenir. Bu kısıtın gevşek veya artık değişkeninin negatif mi yoksa pozitif mi olduğunun bilinmemesi durumudur.</a:t>
                </a:r>
              </a:p>
              <a:p>
                <a:pPr>
                  <a:buFont typeface="Arial" panose="020B0604020202020204" pitchFamily="34" charset="0"/>
                  <a:buChar char="•"/>
                </a:pPr>
                <a:endParaRPr lang="tr-TR"/>
              </a:p>
              <a:p>
                <a:pPr>
                  <a:buFont typeface="Arial" panose="020B0604020202020204" pitchFamily="34" charset="0"/>
                  <a:buChar char="•"/>
                </a:pPr>
                <a:r>
                  <a:rPr lang="tr-TR">
                    <a:effectLst/>
                  </a:rPr>
                  <a:t>Örnek olarak,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oMath>
                </a14:m>
                <a:r>
                  <a:rPr lang="tr-TR">
                    <a:effectLst/>
                  </a:rPr>
                  <a:t> kısıtı B değerinden küçük bir değere mi sahip olacak, B değerine eşit mi olacak yoksa B değerini aşacak mı bilemediğimiz durumu ifade eder ki, bu da ancak kısıtın gevşek değişkeni olan S'nin işaretinin bilenemediği duruma karşılık gelir.</a:t>
                </a: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02F86061-A84E-0AEB-9885-944966A5E26C}"/>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3E11CC1-2E48-097A-9AD0-3CC318748740}"/>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14999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6B3F6E-E75B-7B8A-35DE-00903E5B5D0F}"/>
              </a:ext>
            </a:extLst>
          </p:cNvPr>
          <p:cNvSpPr>
            <a:spLocks noGrp="1"/>
          </p:cNvSpPr>
          <p:nvPr>
            <p:ph idx="1"/>
          </p:nvPr>
        </p:nvSpPr>
        <p:spPr/>
        <p:txBody>
          <a:bodyPr/>
          <a:lstStyle/>
          <a:p>
            <a:pPr eaLnBrk="1" hangingPunct="1">
              <a:buFont typeface="Arial" panose="020B0604020202020204" pitchFamily="34" charset="0"/>
              <a:buChar char="•"/>
            </a:pPr>
            <a:r>
              <a:rPr lang="tr-TR" altLang="tr-TR"/>
              <a:t>İkinci Grup D</a:t>
            </a:r>
            <a:r>
              <a:rPr lang="en-US" altLang="tr-TR"/>
              <a:t>P</a:t>
            </a:r>
            <a:endParaRPr lang="tr-TR" altLang="tr-TR"/>
          </a:p>
          <a:p>
            <a:pPr marL="0" indent="0" eaLnBrk="1" hangingPunct="1"/>
            <a:endParaRPr lang="en-US" altLang="tr-TR"/>
          </a:p>
          <a:p>
            <a:pPr eaLnBrk="1" hangingPunct="1">
              <a:buFontTx/>
              <a:buNone/>
            </a:pPr>
            <a:r>
              <a:rPr lang="en-US" altLang="tr-TR" sz="1800" dirty="0"/>
              <a:t>	Min Z = </a:t>
            </a:r>
            <a:r>
              <a:rPr lang="en-US" altLang="tr-TR" sz="1800"/>
              <a:t>5 </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a:t>
            </a:r>
            <a:r>
              <a:rPr lang="en-US" altLang="tr-TR" sz="1800">
                <a:cs typeface="Arial" panose="020B0604020202020204" pitchFamily="34" charset="0"/>
              </a:rPr>
              <a:t>4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endParaRPr lang="en-US" altLang="tr-TR" sz="1800" dirty="0">
              <a:cs typeface="Arial" panose="020B0604020202020204" pitchFamily="34" charset="0"/>
            </a:endParaRPr>
          </a:p>
          <a:p>
            <a:pPr eaLnBrk="1" hangingPunct="1">
              <a:buFontTx/>
              <a:buNone/>
            </a:pPr>
            <a:r>
              <a:rPr lang="tr-TR" altLang="tr-TR" sz="1800" dirty="0">
                <a:cs typeface="Arial" panose="020B0604020202020204" pitchFamily="34" charset="0"/>
              </a:rPr>
              <a:t>		</a:t>
            </a:r>
            <a:r>
              <a:rPr lang="en-US" altLang="tr-TR" sz="1800" dirty="0">
                <a:cs typeface="Arial" panose="020B0604020202020204" pitchFamily="34" charset="0"/>
              </a:rPr>
              <a:t>	 </a:t>
            </a:r>
            <a:r>
              <a:rPr lang="en-US" altLang="tr-TR" sz="1800" dirty="0"/>
              <a:t>12 x</a:t>
            </a:r>
            <a:r>
              <a:rPr lang="en-US" altLang="tr-TR" sz="1800" baseline="-25000" dirty="0"/>
              <a:t>1</a:t>
            </a:r>
            <a:r>
              <a:rPr lang="en-US" altLang="tr-TR" sz="1800" dirty="0"/>
              <a:t> + 9 x</a:t>
            </a:r>
            <a:r>
              <a:rPr lang="en-US" altLang="tr-TR" sz="1800" baseline="-25000" dirty="0"/>
              <a:t>2</a:t>
            </a:r>
            <a:r>
              <a:rPr lang="en-US" altLang="tr-TR" sz="1800" dirty="0"/>
              <a:t> + 15 x</a:t>
            </a:r>
            <a:r>
              <a:rPr lang="en-US" altLang="tr-TR" sz="1800" baseline="-25000" dirty="0"/>
              <a:t>3</a:t>
            </a:r>
            <a:r>
              <a:rPr lang="en-US" altLang="tr-TR" sz="1800" dirty="0"/>
              <a:t> </a:t>
            </a:r>
            <a:r>
              <a:rPr lang="tr-TR" altLang="tr-TR" sz="1800" dirty="0"/>
              <a:t>+</a:t>
            </a:r>
            <a:r>
              <a:rPr lang="en-US" altLang="tr-TR" sz="1800" dirty="0"/>
              <a:t> </a:t>
            </a:r>
            <a:r>
              <a:rPr lang="en-US" altLang="tr-TR" sz="1800"/>
              <a:t>(</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d</a:t>
            </a:r>
            <a:r>
              <a:rPr lang="tr-TR" altLang="tr-TR" sz="1800" baseline="-25000" dirty="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t>)	= 125</a:t>
            </a: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5 </a:t>
            </a:r>
            <a:r>
              <a:rPr lang="en-US" altLang="tr-TR" sz="1800" dirty="0"/>
              <a:t>x</a:t>
            </a:r>
            <a:r>
              <a:rPr lang="en-US" altLang="tr-TR" sz="1800" baseline="-25000" dirty="0"/>
              <a:t>1</a:t>
            </a:r>
            <a:r>
              <a:rPr lang="en-US" altLang="tr-TR" sz="1800" dirty="0">
                <a:cs typeface="Arial" panose="020B0604020202020204" pitchFamily="34" charset="0"/>
              </a:rPr>
              <a:t> + 3 </a:t>
            </a:r>
            <a:r>
              <a:rPr lang="en-US" altLang="tr-TR" sz="1800" dirty="0"/>
              <a:t>x</a:t>
            </a:r>
            <a:r>
              <a:rPr lang="en-US" altLang="tr-TR" sz="1800" baseline="-25000" dirty="0"/>
              <a:t>2</a:t>
            </a:r>
            <a:r>
              <a:rPr lang="en-US" altLang="tr-TR" sz="1800" dirty="0">
                <a:cs typeface="Arial" panose="020B0604020202020204" pitchFamily="34" charset="0"/>
              </a:rPr>
              <a:t> +   4 </a:t>
            </a:r>
            <a:r>
              <a:rPr lang="en-US" altLang="tr-TR" sz="1800" dirty="0"/>
              <a:t>x</a:t>
            </a:r>
            <a:r>
              <a:rPr lang="en-US" altLang="tr-TR" sz="1800" baseline="-25000" dirty="0"/>
              <a:t>3</a:t>
            </a:r>
            <a:r>
              <a:rPr lang="en-US" altLang="tr-TR" sz="1800" dirty="0">
                <a:cs typeface="Arial" panose="020B0604020202020204" pitchFamily="34" charset="0"/>
              </a:rPr>
              <a:t> 		 </a:t>
            </a:r>
            <a:r>
              <a:rPr lang="en-US" altLang="tr-TR" sz="1800">
                <a:cs typeface="Arial" panose="020B0604020202020204" pitchFamily="34" charset="0"/>
              </a:rPr>
              <a:t>+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 40</a:t>
            </a:r>
            <a:endParaRPr lang="en-US" altLang="tr-TR" sz="1800" dirty="0"/>
          </a:p>
          <a:p>
            <a:pPr eaLnBrk="1" hangingPunct="1">
              <a:buFontTx/>
              <a:buNone/>
            </a:pPr>
            <a:r>
              <a:rPr lang="en-US" altLang="tr-TR" sz="1800" dirty="0"/>
              <a:t>			   </a:t>
            </a:r>
            <a:r>
              <a:rPr lang="en-US" altLang="tr-TR" sz="1800" dirty="0">
                <a:cs typeface="Arial" panose="020B0604020202020204" pitchFamily="34" charset="0"/>
              </a:rPr>
              <a:t>5 </a:t>
            </a:r>
            <a:r>
              <a:rPr lang="en-US" altLang="tr-TR" sz="1800" dirty="0"/>
              <a:t>x</a:t>
            </a:r>
            <a:r>
              <a:rPr lang="en-US" altLang="tr-TR" sz="1800" baseline="-25000" dirty="0"/>
              <a:t>1</a:t>
            </a:r>
            <a:r>
              <a:rPr lang="en-US" altLang="tr-TR" sz="1800" dirty="0">
                <a:cs typeface="Arial" panose="020B0604020202020204" pitchFamily="34" charset="0"/>
              </a:rPr>
              <a:t> + 7 </a:t>
            </a:r>
            <a:r>
              <a:rPr lang="en-US" altLang="tr-TR" sz="1800" dirty="0"/>
              <a:t>x</a:t>
            </a:r>
            <a:r>
              <a:rPr lang="en-US" altLang="tr-TR" sz="1800" baseline="-25000" dirty="0"/>
              <a:t>2</a:t>
            </a:r>
            <a:r>
              <a:rPr lang="en-US" altLang="tr-TR" sz="1800" dirty="0">
                <a:cs typeface="Arial" panose="020B0604020202020204" pitchFamily="34" charset="0"/>
              </a:rPr>
              <a:t> +   8 </a:t>
            </a:r>
            <a:r>
              <a:rPr lang="en-US" altLang="tr-TR" sz="1800" dirty="0"/>
              <a:t>x</a:t>
            </a:r>
            <a:r>
              <a:rPr lang="en-US" altLang="tr-TR" sz="1800" baseline="-25000" dirty="0"/>
              <a:t>3</a:t>
            </a:r>
            <a:r>
              <a:rPr lang="en-US" altLang="tr-TR" sz="1800" dirty="0">
                <a:cs typeface="Arial" panose="020B0604020202020204" pitchFamily="34" charset="0"/>
              </a:rPr>
              <a:t> 	 	        </a:t>
            </a:r>
            <a:r>
              <a:rPr lang="tr-TR" altLang="tr-TR" sz="1800">
                <a:cs typeface="Arial" panose="020B0604020202020204" pitchFamily="34" charset="0"/>
              </a:rPr>
              <a:t>≤</a:t>
            </a:r>
            <a:r>
              <a:rPr lang="en-US" altLang="tr-TR" sz="1800">
                <a:cs typeface="Arial" panose="020B0604020202020204" pitchFamily="34" charset="0"/>
              </a:rPr>
              <a:t> 55</a:t>
            </a:r>
            <a:endParaRPr lang="tr-TR" altLang="tr-TR" sz="1800">
              <a:cs typeface="Arial" panose="020B0604020202020204" pitchFamily="34" charset="0"/>
            </a:endParaRPr>
          </a:p>
          <a:p>
            <a:pPr eaLnBrk="1" hangingPunct="1">
              <a:buFontTx/>
              <a:buNone/>
            </a:pPr>
            <a:r>
              <a:rPr lang="tr-TR" altLang="tr-TR" sz="1800">
                <a:cs typeface="Arial" panose="020B0604020202020204" pitchFamily="34" charset="0"/>
              </a:rPr>
              <a:t>Birinci derece amaç kısıt olarak eklendi</a:t>
            </a:r>
            <a:endParaRPr lang="en-US" altLang="tr-TR" sz="1800">
              <a:cs typeface="Arial" panose="020B0604020202020204" pitchFamily="34" charset="0"/>
            </a:endParaRPr>
          </a:p>
          <a:p>
            <a:pPr lvl="4"/>
            <a:r>
              <a:rPr lang="en-US" altLang="tr-TR" sz="1800"/>
              <a:t>	 </a:t>
            </a:r>
            <a:r>
              <a:rPr lang="tr-TR" altLang="tr-TR" sz="1800">
                <a:cs typeface="Arial" panose="020B0604020202020204" pitchFamily="34" charset="0"/>
              </a:rPr>
              <a:t>d</a:t>
            </a:r>
            <a:r>
              <a:rPr lang="en-US" altLang="tr-TR" sz="1800" baseline="-25000">
                <a:cs typeface="Arial" panose="020B0604020202020204" pitchFamily="34" charset="0"/>
              </a:rPr>
              <a:t>2</a:t>
            </a:r>
            <a:r>
              <a:rPr lang="en-US"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0</a:t>
            </a:r>
            <a:r>
              <a:rPr lang="en-US" altLang="tr-TR" sz="1800">
                <a:cs typeface="Arial" panose="020B0604020202020204" pitchFamily="34" charset="0"/>
              </a:rPr>
              <a:t>			</a:t>
            </a:r>
          </a:p>
          <a:p>
            <a:pPr lvl="4"/>
            <a:r>
              <a:rPr lang="en-US" altLang="tr-TR" sz="1800">
                <a:cs typeface="Arial" panose="020B0604020202020204" pitchFamily="34" charset="0"/>
              </a:rPr>
              <a:t>	</a:t>
            </a:r>
            <a:r>
              <a:rPr lang="tr-TR" altLang="tr-TR" sz="1800">
                <a:cs typeface="Arial" panose="020B0604020202020204" pitchFamily="34" charset="0"/>
              </a:rPr>
              <a:t>d</a:t>
            </a:r>
            <a:r>
              <a:rPr lang="en-US" altLang="tr-TR" sz="1800" baseline="-25000">
                <a:cs typeface="Arial" panose="020B0604020202020204" pitchFamily="34" charset="0"/>
              </a:rPr>
              <a:t>3</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en-US" sz="1800" dirty="0">
                <a:cs typeface="Arial" panose="020B0604020202020204" pitchFamily="34" charset="0"/>
              </a:rPr>
              <a:t>8.333333 </a:t>
            </a:r>
            <a:r>
              <a:rPr lang="en-US" altLang="tr-TR" sz="1800" dirty="0">
                <a:cs typeface="Arial" panose="020B0604020202020204" pitchFamily="34" charset="0"/>
              </a:rPr>
              <a:t>	</a:t>
            </a:r>
          </a:p>
          <a:p>
            <a:pPr eaLnBrk="1" hangingPunct="1">
              <a:buFontTx/>
              <a:buNone/>
            </a:pP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a:t>
            </a:r>
            <a:r>
              <a:rPr lang="en-US" altLang="tr-TR" sz="1800" dirty="0"/>
              <a:t>x</a:t>
            </a:r>
            <a:r>
              <a:rPr lang="en-US" altLang="tr-TR" sz="1800" baseline="-25000" dirty="0"/>
              <a:t>i</a:t>
            </a:r>
            <a:r>
              <a:rPr lang="en-US" altLang="tr-TR" sz="1800" baseline="-25000" dirty="0">
                <a:cs typeface="Arial" panose="020B0604020202020204" pitchFamily="34" charset="0"/>
              </a:rPr>
              <a:t> </a:t>
            </a:r>
            <a:r>
              <a:rPr lang="en-US" altLang="tr-TR" sz="1800" dirty="0">
                <a:cs typeface="Arial" panose="020B0604020202020204" pitchFamily="34" charset="0"/>
              </a:rPr>
              <a:t>≥ 0		</a:t>
            </a:r>
            <a:r>
              <a:rPr lang="en-US" altLang="tr-TR" sz="1800" dirty="0" err="1">
                <a:cs typeface="Arial" panose="020B0604020202020204" pitchFamily="34" charset="0"/>
              </a:rPr>
              <a:t>i</a:t>
            </a:r>
            <a:r>
              <a:rPr lang="en-US" altLang="tr-TR" sz="1800" dirty="0">
                <a:cs typeface="Arial" panose="020B0604020202020204" pitchFamily="34" charset="0"/>
              </a:rPr>
              <a:t>=1,2,3, </a:t>
            </a:r>
          </a:p>
          <a:p>
            <a:pPr eaLnBrk="1" hangingPunct="1">
              <a:buFontTx/>
              <a:buNone/>
            </a:pP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2</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3</a:t>
            </a:r>
            <a:r>
              <a:rPr lang="en-US" altLang="tr-TR" sz="1800" baseline="30000" dirty="0">
                <a:cs typeface="Arial" panose="020B0604020202020204" pitchFamily="34" charset="0"/>
              </a:rPr>
              <a:t>-</a:t>
            </a:r>
            <a:r>
              <a:rPr lang="en-US" altLang="tr-TR" sz="1800" dirty="0">
                <a:cs typeface="Arial" panose="020B0604020202020204" pitchFamily="34" charset="0"/>
              </a:rPr>
              <a:t> ≥ 0</a:t>
            </a:r>
          </a:p>
          <a:p>
            <a:pPr eaLnBrk="1" hangingPunct="1">
              <a:buFontTx/>
              <a:buNone/>
            </a:pPr>
            <a:r>
              <a:rPr lang="en-US" altLang="tr-TR" sz="1800" dirty="0">
                <a:cs typeface="Arial" panose="020B0604020202020204" pitchFamily="34" charset="0"/>
              </a:rPr>
              <a:t>	</a:t>
            </a:r>
          </a:p>
          <a:p>
            <a:endParaRPr lang="tr-TR" dirty="0"/>
          </a:p>
        </p:txBody>
      </p:sp>
      <p:sp>
        <p:nvSpPr>
          <p:cNvPr id="3" name="Başlık 2">
            <a:extLst>
              <a:ext uri="{FF2B5EF4-FFF2-40B4-BE49-F238E27FC236}">
                <a16:creationId xmlns:a16="http://schemas.microsoft.com/office/drawing/2014/main" id="{2E5D1572-680A-4998-87CD-DDDB0B92181B}"/>
              </a:ext>
            </a:extLst>
          </p:cNvPr>
          <p:cNvSpPr>
            <a:spLocks noGrp="1"/>
          </p:cNvSpPr>
          <p:nvPr>
            <p:ph type="title"/>
          </p:nvPr>
        </p:nvSpPr>
        <p:spPr/>
        <p:txBody>
          <a:bodyPr/>
          <a:lstStyle/>
          <a:p>
            <a:r>
              <a:rPr lang="tr-TR"/>
              <a:t>İkinci Derece Amaç Modeli</a:t>
            </a:r>
          </a:p>
        </p:txBody>
      </p:sp>
    </p:spTree>
    <p:extLst>
      <p:ext uri="{BB962C8B-B14F-4D97-AF65-F5344CB8AC3E}">
        <p14:creationId xmlns:p14="http://schemas.microsoft.com/office/powerpoint/2010/main" val="1412763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EF2C4-2617-9C46-FFDA-7C83645DD67F}"/>
              </a:ext>
            </a:extLst>
          </p:cNvPr>
          <p:cNvPicPr>
            <a:picLocks noChangeAspect="1"/>
          </p:cNvPicPr>
          <p:nvPr/>
        </p:nvPicPr>
        <p:blipFill>
          <a:blip r:embed="rId2"/>
          <a:stretch>
            <a:fillRect/>
          </a:stretch>
        </p:blipFill>
        <p:spPr>
          <a:xfrm>
            <a:off x="5739533" y="1484784"/>
            <a:ext cx="3008931" cy="1404168"/>
          </a:xfrm>
          <a:prstGeom prst="rect">
            <a:avLst/>
          </a:prstGeom>
        </p:spPr>
      </p:pic>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E5DD8B-FF36-66C7-CDBC-3FBAD89047DB}"/>
                  </a:ext>
                </a:extLst>
              </p:cNvPr>
              <p:cNvSpPr>
                <a:spLocks noGrp="1"/>
              </p:cNvSpPr>
              <p:nvPr>
                <p:ph idx="1"/>
              </p:nvPr>
            </p:nvSpPr>
            <p:spPr/>
            <p:txBody>
              <a:bodyPr/>
              <a:lstStyle/>
              <a:p>
                <a:r>
                  <a:rPr lang="tr-TR">
                    <a:effectLst/>
                  </a:rPr>
                  <a:t>Aron kimya aşağıdaki özelliklere sahip bir ürün üretmek istemektedir. </a:t>
                </a:r>
              </a:p>
              <a:p>
                <a:pPr>
                  <a:buFont typeface="Arial" panose="020B0604020202020204" pitchFamily="34" charset="0"/>
                  <a:buChar char="•"/>
                </a:pPr>
                <a:r>
                  <a:rPr lang="tr-TR">
                    <a:effectLst/>
                  </a:rPr>
                  <a:t>Yanma noktası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280</a:t>
                </a:r>
              </a:p>
              <a:p>
                <a:pPr>
                  <a:lnSpc>
                    <a:spcPct val="100000"/>
                  </a:lnSpc>
                  <a:buFont typeface="Arial" panose="020B0604020202020204" pitchFamily="34" charset="0"/>
                  <a:buChar char="•"/>
                </a:pPr>
                <a:r>
                  <a:rPr lang="tr-TR">
                    <a:effectLst/>
                  </a:rPr>
                  <a:t>Özgül ağırlığı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 </m:t>
                    </m:r>
                  </m:oMath>
                </a14:m>
                <a:r>
                  <a:rPr lang="tr-TR">
                    <a:effectLst/>
                  </a:rPr>
                  <a:t>1.0</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α</a:t>
                </a:r>
                <a:r>
                  <a:rPr lang="tr-TR">
                    <a:effectLst/>
                    <a:latin typeface="Times New Roman" panose="02020603050405020304" pitchFamily="18" charset="0"/>
                    <a:cs typeface="Times New Roman" panose="02020603050405020304" pitchFamily="18" charset="0"/>
                  </a:rPr>
                  <a:t> </a:t>
                </a:r>
                <a:r>
                  <a:rPr lang="tr-TR">
                    <a:effectLst/>
                  </a:rPr>
                  <a:t>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8 (hacim olarak)</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β</a:t>
                </a:r>
                <a:r>
                  <a:rPr lang="tr-TR">
                    <a:effectLst/>
                  </a:rPr>
                  <a:t> 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 3 (hacim olarak)</a:t>
                </a:r>
              </a:p>
              <a:p>
                <a:r>
                  <a:rPr lang="tr-TR">
                    <a:effectLst/>
                  </a:rPr>
                  <a:t>İşletmenin ürün listesi sırasıyla 16 ₺, 20 ₺ ve 25 ₺ olan A, B, C ara mallarından elde edilmektedir. </a:t>
                </a:r>
              </a:p>
              <a:p>
                <a:r>
                  <a:rPr lang="tr-TR">
                    <a:effectLst/>
                  </a:rPr>
                  <a:t>Bu üç ara malın ürün özellikleri Tabloda verildiği şekildedir. Üretici yukardaki koşullara uygun olarak ürününün en düşük maliyette üretmek istemektedir. Buna göre problemin doğrusal modelini kurunuz.</a:t>
                </a:r>
              </a:p>
              <a:p>
                <a:endParaRPr lang="tr-TR">
                  <a:effectLst/>
                </a:endParaRPr>
              </a:p>
            </p:txBody>
          </p:sp>
        </mc:Choice>
        <mc:Fallback xmlns="">
          <p:sp>
            <p:nvSpPr>
              <p:cNvPr id="2" name="İçerik Yer Tutucusu 1">
                <a:extLst>
                  <a:ext uri="{FF2B5EF4-FFF2-40B4-BE49-F238E27FC236}">
                    <a16:creationId xmlns:a16="http://schemas.microsoft.com/office/drawing/2014/main" id="{C6E5DD8B-FF36-66C7-CDBC-3FBAD89047DB}"/>
                  </a:ext>
                </a:extLst>
              </p:cNvPr>
              <p:cNvSpPr>
                <a:spLocks noGrp="1" noRot="1" noChangeAspect="1" noMove="1" noResize="1" noEditPoints="1" noAdjustHandles="1" noChangeArrowheads="1" noChangeShapeType="1" noTextEdit="1"/>
              </p:cNvSpPr>
              <p:nvPr>
                <p:ph idx="1"/>
              </p:nvPr>
            </p:nvSpPr>
            <p:spPr>
              <a:blipFill>
                <a:blip r:embed="rId3"/>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13F2790-312B-1CA7-7FA7-C65AAA9DF38A}"/>
              </a:ext>
            </a:extLst>
          </p:cNvPr>
          <p:cNvSpPr>
            <a:spLocks noGrp="1"/>
          </p:cNvSpPr>
          <p:nvPr>
            <p:ph type="title"/>
          </p:nvPr>
        </p:nvSpPr>
        <p:spPr/>
        <p:txBody>
          <a:bodyPr/>
          <a:lstStyle/>
          <a:p>
            <a:r>
              <a:rPr lang="tr-TR"/>
              <a:t>Aron Kimya</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D29533-FE75-387B-FAEE-2C69C7BEF8F3}"/>
                  </a:ext>
                </a:extLst>
              </p:cNvPr>
              <p:cNvSpPr txBox="1"/>
              <p:nvPr/>
            </p:nvSpPr>
            <p:spPr>
              <a:xfrm>
                <a:off x="1907704" y="407371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m:rPr>
                          <m:sty m:val="p"/>
                        </m:rPr>
                        <a:rPr lang="tr-TR" b="0" i="0" smtClean="0">
                          <a:latin typeface="Cambria Math" panose="02040503050406030204" pitchFamily="18" charset="0"/>
                        </a:rPr>
                        <m:t>Z</m:t>
                      </m:r>
                      <m:r>
                        <a:rPr lang="tr-TR" b="0" i="0" smtClean="0">
                          <a:latin typeface="Cambria Math" panose="02040503050406030204" pitchFamily="18" charset="0"/>
                        </a:rPr>
                        <m:t> =16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7" name="Metin kutusu 6">
                <a:extLst>
                  <a:ext uri="{FF2B5EF4-FFF2-40B4-BE49-F238E27FC236}">
                    <a16:creationId xmlns:a16="http://schemas.microsoft.com/office/drawing/2014/main" id="{1FD29533-FE75-387B-FAEE-2C69C7BEF8F3}"/>
                  </a:ext>
                </a:extLst>
              </p:cNvPr>
              <p:cNvSpPr txBox="1">
                <a:spLocks noRot="1" noChangeAspect="1" noMove="1" noResize="1" noEditPoints="1" noAdjustHandles="1" noChangeArrowheads="1" noChangeShapeType="1" noTextEdit="1"/>
              </p:cNvSpPr>
              <p:nvPr/>
            </p:nvSpPr>
            <p:spPr>
              <a:xfrm>
                <a:off x="1907704" y="4073713"/>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2C7F6DD4-989B-3CF4-1654-3BDE6B94E96B}"/>
                  </a:ext>
                </a:extLst>
              </p:cNvPr>
              <p:cNvSpPr txBox="1"/>
              <p:nvPr/>
            </p:nvSpPr>
            <p:spPr>
              <a:xfrm>
                <a:off x="1907704" y="448083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≥280</m:t>
                      </m:r>
                    </m:oMath>
                  </m:oMathPara>
                </a14:m>
                <a:endParaRPr lang="tr-TR"/>
              </a:p>
            </p:txBody>
          </p:sp>
        </mc:Choice>
        <mc:Fallback xmlns="">
          <p:sp>
            <p:nvSpPr>
              <p:cNvPr id="9" name="Metin kutusu 8">
                <a:extLst>
                  <a:ext uri="{FF2B5EF4-FFF2-40B4-BE49-F238E27FC236}">
                    <a16:creationId xmlns:a16="http://schemas.microsoft.com/office/drawing/2014/main" id="{2C7F6DD4-989B-3CF4-1654-3BDE6B94E96B}"/>
                  </a:ext>
                </a:extLst>
              </p:cNvPr>
              <p:cNvSpPr txBox="1">
                <a:spLocks noRot="1" noChangeAspect="1" noMove="1" noResize="1" noEditPoints="1" noAdjustHandles="1" noChangeArrowheads="1" noChangeShapeType="1" noTextEdit="1"/>
              </p:cNvSpPr>
              <p:nvPr/>
            </p:nvSpPr>
            <p:spPr>
              <a:xfrm>
                <a:off x="1907704" y="4480839"/>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E0FA47B9-3AF6-0442-C138-3C327F008C6D}"/>
                  </a:ext>
                </a:extLst>
              </p:cNvPr>
              <p:cNvSpPr txBox="1"/>
              <p:nvPr/>
            </p:nvSpPr>
            <p:spPr>
              <a:xfrm>
                <a:off x="1619672" y="481772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1" name="Metin kutusu 10">
                <a:extLst>
                  <a:ext uri="{FF2B5EF4-FFF2-40B4-BE49-F238E27FC236}">
                    <a16:creationId xmlns:a16="http://schemas.microsoft.com/office/drawing/2014/main" id="{E0FA47B9-3AF6-0442-C138-3C327F008C6D}"/>
                  </a:ext>
                </a:extLst>
              </p:cNvPr>
              <p:cNvSpPr txBox="1">
                <a:spLocks noRot="1" noChangeAspect="1" noMove="1" noResize="1" noEditPoints="1" noAdjustHandles="1" noChangeArrowheads="1" noChangeShapeType="1" noTextEdit="1"/>
              </p:cNvSpPr>
              <p:nvPr/>
            </p:nvSpPr>
            <p:spPr>
              <a:xfrm>
                <a:off x="1619672" y="481772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02F93C-8AF2-AD2A-4B37-F43FB2941B3D}"/>
                  </a:ext>
                </a:extLst>
              </p:cNvPr>
              <p:cNvSpPr txBox="1"/>
              <p:nvPr/>
            </p:nvSpPr>
            <p:spPr>
              <a:xfrm>
                <a:off x="1588619" y="519585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3" name="Metin kutusu 12">
                <a:extLst>
                  <a:ext uri="{FF2B5EF4-FFF2-40B4-BE49-F238E27FC236}">
                    <a16:creationId xmlns:a16="http://schemas.microsoft.com/office/drawing/2014/main" id="{F702F93C-8AF2-AD2A-4B37-F43FB2941B3D}"/>
                  </a:ext>
                </a:extLst>
              </p:cNvPr>
              <p:cNvSpPr txBox="1">
                <a:spLocks noRot="1" noChangeAspect="1" noMove="1" noResize="1" noEditPoints="1" noAdjustHandles="1" noChangeArrowheads="1" noChangeShapeType="1" noTextEdit="1"/>
              </p:cNvSpPr>
              <p:nvPr/>
            </p:nvSpPr>
            <p:spPr>
              <a:xfrm>
                <a:off x="1588619" y="5195855"/>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DE1E92-C34B-DC23-02C0-E6F77B6CFCF8}"/>
                  </a:ext>
                </a:extLst>
              </p:cNvPr>
              <p:cNvSpPr txBox="1"/>
              <p:nvPr/>
            </p:nvSpPr>
            <p:spPr>
              <a:xfrm>
                <a:off x="1619672" y="562780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9EDE1E92-C34B-DC23-02C0-E6F77B6CFCF8}"/>
                  </a:ext>
                </a:extLst>
              </p:cNvPr>
              <p:cNvSpPr txBox="1">
                <a:spLocks noRot="1" noChangeAspect="1" noMove="1" noResize="1" noEditPoints="1" noAdjustHandles="1" noChangeArrowheads="1" noChangeShapeType="1" noTextEdit="1"/>
              </p:cNvSpPr>
              <p:nvPr/>
            </p:nvSpPr>
            <p:spPr>
              <a:xfrm>
                <a:off x="1619672" y="562780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1D80600-0764-27FD-B612-E88A28E13EF2}"/>
                  </a:ext>
                </a:extLst>
              </p:cNvPr>
              <p:cNvSpPr txBox="1"/>
              <p:nvPr/>
            </p:nvSpPr>
            <p:spPr>
              <a:xfrm>
                <a:off x="1576453" y="596677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7" name="Metin kutusu 16">
                <a:extLst>
                  <a:ext uri="{FF2B5EF4-FFF2-40B4-BE49-F238E27FC236}">
                    <a16:creationId xmlns:a16="http://schemas.microsoft.com/office/drawing/2014/main" id="{E1D80600-0764-27FD-B612-E88A28E13EF2}"/>
                  </a:ext>
                </a:extLst>
              </p:cNvPr>
              <p:cNvSpPr txBox="1">
                <a:spLocks noRot="1" noChangeAspect="1" noMove="1" noResize="1" noEditPoints="1" noAdjustHandles="1" noChangeArrowheads="1" noChangeShapeType="1" noTextEdit="1"/>
              </p:cNvSpPr>
              <p:nvPr/>
            </p:nvSpPr>
            <p:spPr>
              <a:xfrm>
                <a:off x="1576453" y="5966773"/>
                <a:ext cx="4572000"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3C1CE24D-B454-47A1-57AC-79E5EB16A1ED}"/>
                  </a:ext>
                </a:extLst>
              </p:cNvPr>
              <p:cNvSpPr txBox="1"/>
              <p:nvPr/>
            </p:nvSpPr>
            <p:spPr>
              <a:xfrm>
                <a:off x="1619672" y="63691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3C1CE24D-B454-47A1-57AC-79E5EB16A1ED}"/>
                  </a:ext>
                </a:extLst>
              </p:cNvPr>
              <p:cNvSpPr txBox="1">
                <a:spLocks noRot="1" noChangeAspect="1" noMove="1" noResize="1" noEditPoints="1" noAdjustHandles="1" noChangeArrowheads="1" noChangeShapeType="1" noTextEdit="1"/>
              </p:cNvSpPr>
              <p:nvPr/>
            </p:nvSpPr>
            <p:spPr>
              <a:xfrm>
                <a:off x="1619672" y="6369102"/>
                <a:ext cx="4572000" cy="369332"/>
              </a:xfrm>
              <a:prstGeom prst="rect">
                <a:avLst/>
              </a:prstGeom>
              <a:blipFill>
                <a:blip r:embed="rId10"/>
                <a:stretch>
                  <a:fillRect/>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BAE5849-74D9-1D69-6062-8FDDA19BE3A2}"/>
              </a:ext>
            </a:extLst>
          </p:cNvPr>
          <p:cNvSpPr txBox="1"/>
          <p:nvPr/>
        </p:nvSpPr>
        <p:spPr>
          <a:xfrm>
            <a:off x="6012160" y="5445224"/>
            <a:ext cx="1818318" cy="369332"/>
          </a:xfrm>
          <a:prstGeom prst="rect">
            <a:avLst/>
          </a:prstGeom>
          <a:noFill/>
        </p:spPr>
        <p:txBody>
          <a:bodyPr wrap="none" rtlCol="0">
            <a:spAutoFit/>
          </a:bodyPr>
          <a:lstStyle/>
          <a:p>
            <a:r>
              <a:rPr lang="tr-TR"/>
              <a:t>Olurlu Çözüm yok</a:t>
            </a:r>
          </a:p>
        </p:txBody>
      </p:sp>
    </p:spTree>
    <p:extLst>
      <p:ext uri="{BB962C8B-B14F-4D97-AF65-F5344CB8AC3E}">
        <p14:creationId xmlns:p14="http://schemas.microsoft.com/office/powerpoint/2010/main" val="37847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813F13-BFC2-2D8A-1DF7-807056462509}"/>
              </a:ext>
            </a:extLst>
          </p:cNvPr>
          <p:cNvSpPr>
            <a:spLocks noGrp="1"/>
          </p:cNvSpPr>
          <p:nvPr>
            <p:ph idx="1"/>
          </p:nvPr>
        </p:nvSpPr>
        <p:spPr/>
        <p:txBody>
          <a:bodyPr/>
          <a:lstStyle/>
          <a:p>
            <a:r>
              <a:rPr lang="tr-TR"/>
              <a:t>Maliyet dikkate alınmaksızın, sadece teknik spesifikasyonların sağlanması için aşağıdaki model geliştirilmiştir.</a:t>
            </a: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p>
          <a:p>
            <a:r>
              <a:rPr lang="tr-TR">
                <a:effectLst/>
              </a:rPr>
              <a:t>Model simpleks ile çözüldüğünde $x_1=0.75$ ve $x_3=0.25$ olarak bulunur. Bu durumda kısıtlar aşağıdaki değerleri alırlar ve bu istenen karışıma en yakın çözümdür. Yalnızca beta muhtevası ile ilgili kısıt aşılmıştır.</a:t>
            </a:r>
            <a:endParaRPr lang="tr-TR"/>
          </a:p>
        </p:txBody>
      </p:sp>
      <p:sp>
        <p:nvSpPr>
          <p:cNvPr id="3" name="Başlık 2">
            <a:extLst>
              <a:ext uri="{FF2B5EF4-FFF2-40B4-BE49-F238E27FC236}">
                <a16:creationId xmlns:a16="http://schemas.microsoft.com/office/drawing/2014/main" id="{24D57E11-8B48-2E84-FE9A-304627FCAEAD}"/>
              </a:ext>
            </a:extLst>
          </p:cNvPr>
          <p:cNvSpPr>
            <a:spLocks noGrp="1"/>
          </p:cNvSpPr>
          <p:nvPr>
            <p:ph type="title"/>
          </p:nvPr>
        </p:nvSpPr>
        <p:spPr/>
        <p:txBody>
          <a:bodyPr/>
          <a:lstStyle/>
          <a:p>
            <a:r>
              <a:rPr lang="tr-TR"/>
              <a:t>Çözüm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87E5414-22B5-C7BB-76F9-1E877FA2A9D4}"/>
                  </a:ext>
                </a:extLst>
              </p:cNvPr>
              <p:cNvSpPr txBox="1"/>
              <p:nvPr/>
            </p:nvSpPr>
            <p:spPr>
              <a:xfrm>
                <a:off x="2407491" y="278291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E87E5414-22B5-C7BB-76F9-1E877FA2A9D4}"/>
                  </a:ext>
                </a:extLst>
              </p:cNvPr>
              <p:cNvSpPr txBox="1">
                <a:spLocks noRot="1" noChangeAspect="1" noMove="1" noResize="1" noEditPoints="1" noAdjustHandles="1" noChangeArrowheads="1" noChangeShapeType="1" noTextEdit="1"/>
              </p:cNvSpPr>
              <p:nvPr/>
            </p:nvSpPr>
            <p:spPr>
              <a:xfrm>
                <a:off x="2407491" y="2782915"/>
                <a:ext cx="4572000" cy="369332"/>
              </a:xfrm>
              <a:prstGeom prst="rect">
                <a:avLst/>
              </a:prstGeom>
              <a:blipFill>
                <a:blip r:embed="rId2"/>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6DC80E-173C-5F8E-6E7B-82B98191233E}"/>
                  </a:ext>
                </a:extLst>
              </p:cNvPr>
              <p:cNvSpPr txBox="1"/>
              <p:nvPr/>
            </p:nvSpPr>
            <p:spPr>
              <a:xfrm>
                <a:off x="2119459" y="3119798"/>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FE6DC80E-173C-5F8E-6E7B-82B98191233E}"/>
                  </a:ext>
                </a:extLst>
              </p:cNvPr>
              <p:cNvSpPr txBox="1">
                <a:spLocks noRot="1" noChangeAspect="1" noMove="1" noResize="1" noEditPoints="1" noAdjustHandles="1" noChangeArrowheads="1" noChangeShapeType="1" noTextEdit="1"/>
              </p:cNvSpPr>
              <p:nvPr/>
            </p:nvSpPr>
            <p:spPr>
              <a:xfrm>
                <a:off x="2119459" y="3119798"/>
                <a:ext cx="4572000" cy="377155"/>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E7F672-EB47-1CE1-9D8E-FC4F7118A1FA}"/>
                  </a:ext>
                </a:extLst>
              </p:cNvPr>
              <p:cNvSpPr txBox="1"/>
              <p:nvPr/>
            </p:nvSpPr>
            <p:spPr>
              <a:xfrm>
                <a:off x="2088406" y="349793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8EE7F672-EB47-1CE1-9D8E-FC4F7118A1FA}"/>
                  </a:ext>
                </a:extLst>
              </p:cNvPr>
              <p:cNvSpPr txBox="1">
                <a:spLocks noRot="1" noChangeAspect="1" noMove="1" noResize="1" noEditPoints="1" noAdjustHandles="1" noChangeArrowheads="1" noChangeShapeType="1" noTextEdit="1"/>
              </p:cNvSpPr>
              <p:nvPr/>
            </p:nvSpPr>
            <p:spPr>
              <a:xfrm>
                <a:off x="2088406" y="3497931"/>
                <a:ext cx="4572000" cy="369332"/>
              </a:xfrm>
              <a:prstGeom prst="rect">
                <a:avLst/>
              </a:prstGeom>
              <a:blipFill>
                <a:blip r:embed="rId4"/>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128859E-72F7-6760-1607-88A435770E3C}"/>
                  </a:ext>
                </a:extLst>
              </p:cNvPr>
              <p:cNvSpPr txBox="1"/>
              <p:nvPr/>
            </p:nvSpPr>
            <p:spPr>
              <a:xfrm>
                <a:off x="2119459" y="392988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F128859E-72F7-6760-1607-88A435770E3C}"/>
                  </a:ext>
                </a:extLst>
              </p:cNvPr>
              <p:cNvSpPr txBox="1">
                <a:spLocks noRot="1" noChangeAspect="1" noMove="1" noResize="1" noEditPoints="1" noAdjustHandles="1" noChangeArrowheads="1" noChangeShapeType="1" noTextEdit="1"/>
              </p:cNvSpPr>
              <p:nvPr/>
            </p:nvSpPr>
            <p:spPr>
              <a:xfrm>
                <a:off x="2119459" y="3929882"/>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48F1925-F143-65E8-E9EE-C061A78C7F69}"/>
                  </a:ext>
                </a:extLst>
              </p:cNvPr>
              <p:cNvSpPr txBox="1"/>
              <p:nvPr/>
            </p:nvSpPr>
            <p:spPr>
              <a:xfrm>
                <a:off x="2076240" y="426884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E48F1925-F143-65E8-E9EE-C061A78C7F69}"/>
                  </a:ext>
                </a:extLst>
              </p:cNvPr>
              <p:cNvSpPr txBox="1">
                <a:spLocks noRot="1" noChangeAspect="1" noMove="1" noResize="1" noEditPoints="1" noAdjustHandles="1" noChangeArrowheads="1" noChangeShapeType="1" noTextEdit="1"/>
              </p:cNvSpPr>
              <p:nvPr/>
            </p:nvSpPr>
            <p:spPr>
              <a:xfrm>
                <a:off x="2076240" y="4268849"/>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16B2C1A-7C8E-FBE7-6B26-48A4758A0ABA}"/>
                  </a:ext>
                </a:extLst>
              </p:cNvPr>
              <p:cNvSpPr txBox="1"/>
              <p:nvPr/>
            </p:nvSpPr>
            <p:spPr>
              <a:xfrm>
                <a:off x="2031105" y="46438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9" name="Metin kutusu 8">
                <a:extLst>
                  <a:ext uri="{FF2B5EF4-FFF2-40B4-BE49-F238E27FC236}">
                    <a16:creationId xmlns:a16="http://schemas.microsoft.com/office/drawing/2014/main" id="{D16B2C1A-7C8E-FBE7-6B26-48A4758A0ABA}"/>
                  </a:ext>
                </a:extLst>
              </p:cNvPr>
              <p:cNvSpPr txBox="1">
                <a:spLocks noRot="1" noChangeAspect="1" noMove="1" noResize="1" noEditPoints="1" noAdjustHandles="1" noChangeArrowheads="1" noChangeShapeType="1" noTextEdit="1"/>
              </p:cNvSpPr>
              <p:nvPr/>
            </p:nvSpPr>
            <p:spPr>
              <a:xfrm>
                <a:off x="2031105" y="4643844"/>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FD417BE-A1E7-54D3-C532-382A738DD7E9}"/>
                  </a:ext>
                </a:extLst>
              </p:cNvPr>
              <p:cNvSpPr txBox="1"/>
              <p:nvPr/>
            </p:nvSpPr>
            <p:spPr>
              <a:xfrm>
                <a:off x="2051720" y="23488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0" name="Metin kutusu 9">
                <a:extLst>
                  <a:ext uri="{FF2B5EF4-FFF2-40B4-BE49-F238E27FC236}">
                    <a16:creationId xmlns:a16="http://schemas.microsoft.com/office/drawing/2014/main" id="{DFD417BE-A1E7-54D3-C532-382A738DD7E9}"/>
                  </a:ext>
                </a:extLst>
              </p:cNvPr>
              <p:cNvSpPr txBox="1">
                <a:spLocks noRot="1" noChangeAspect="1" noMove="1" noResize="1" noEditPoints="1" noAdjustHandles="1" noChangeArrowheads="1" noChangeShapeType="1" noTextEdit="1"/>
              </p:cNvSpPr>
              <p:nvPr/>
            </p:nvSpPr>
            <p:spPr>
              <a:xfrm>
                <a:off x="2051720" y="2348880"/>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170680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655F35-DC76-D401-3A41-15E3CD325DFA}"/>
              </a:ext>
            </a:extLst>
          </p:cNvPr>
          <p:cNvSpPr>
            <a:spLocks noGrp="1"/>
          </p:cNvSpPr>
          <p:nvPr>
            <p:ph type="title"/>
          </p:nvPr>
        </p:nvSpPr>
        <p:spPr/>
        <p:txBody>
          <a:bodyPr/>
          <a:lstStyle/>
          <a:p>
            <a:r>
              <a:rPr lang="tr-TR"/>
              <a:t>Çözüm-2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4B9D73C-F006-260C-5332-BDC0D0742F59}"/>
                  </a:ext>
                </a:extLst>
              </p:cNvPr>
              <p:cNvSpPr txBox="1"/>
              <p:nvPr/>
            </p:nvSpPr>
            <p:spPr>
              <a:xfrm>
                <a:off x="2384249" y="2746387"/>
                <a:ext cx="4572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0" smtClean="0">
                          <a:latin typeface="Cambria Math" panose="02040503050406030204" pitchFamily="18" charset="0"/>
                        </a:rPr>
                        <m:t>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≤0+</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14B9D73C-F006-260C-5332-BDC0D0742F59}"/>
                  </a:ext>
                </a:extLst>
              </p:cNvPr>
              <p:cNvSpPr txBox="1">
                <a:spLocks noRot="1" noChangeAspect="1" noMove="1" noResize="1" noEditPoints="1" noAdjustHandles="1" noChangeArrowheads="1" noChangeShapeType="1" noTextEdit="1"/>
              </p:cNvSpPr>
              <p:nvPr/>
            </p:nvSpPr>
            <p:spPr>
              <a:xfrm>
                <a:off x="2384249" y="2746387"/>
                <a:ext cx="4572000" cy="391902"/>
              </a:xfrm>
              <a:prstGeom prst="rect">
                <a:avLst/>
              </a:prstGeom>
              <a:blipFill>
                <a:blip r:embed="rId2"/>
                <a:stretch>
                  <a:fillRect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AD8483D-238A-B07A-3580-178C114E7BDA}"/>
                  </a:ext>
                </a:extLst>
              </p:cNvPr>
              <p:cNvSpPr txBox="1"/>
              <p:nvPr/>
            </p:nvSpPr>
            <p:spPr>
              <a:xfrm>
                <a:off x="2528265" y="32017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7AD8483D-238A-B07A-3580-178C114E7BDA}"/>
                  </a:ext>
                </a:extLst>
              </p:cNvPr>
              <p:cNvSpPr txBox="1">
                <a:spLocks noRot="1" noChangeAspect="1" noMove="1" noResize="1" noEditPoints="1" noAdjustHandles="1" noChangeArrowheads="1" noChangeShapeType="1" noTextEdit="1"/>
              </p:cNvSpPr>
              <p:nvPr/>
            </p:nvSpPr>
            <p:spPr>
              <a:xfrm>
                <a:off x="2528265" y="3201793"/>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1069440-4D3C-855F-5305-E3462325F281}"/>
                  </a:ext>
                </a:extLst>
              </p:cNvPr>
              <p:cNvSpPr txBox="1"/>
              <p:nvPr/>
            </p:nvSpPr>
            <p:spPr>
              <a:xfrm>
                <a:off x="2240233" y="3538676"/>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91069440-4D3C-855F-5305-E3462325F281}"/>
                  </a:ext>
                </a:extLst>
              </p:cNvPr>
              <p:cNvSpPr txBox="1">
                <a:spLocks noRot="1" noChangeAspect="1" noMove="1" noResize="1" noEditPoints="1" noAdjustHandles="1" noChangeArrowheads="1" noChangeShapeType="1" noTextEdit="1"/>
              </p:cNvSpPr>
              <p:nvPr/>
            </p:nvSpPr>
            <p:spPr>
              <a:xfrm>
                <a:off x="2240233" y="3538676"/>
                <a:ext cx="4572000" cy="37715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092F2E-40FA-EC6F-EF57-20E54E478628}"/>
                  </a:ext>
                </a:extLst>
              </p:cNvPr>
              <p:cNvSpPr txBox="1"/>
              <p:nvPr/>
            </p:nvSpPr>
            <p:spPr>
              <a:xfrm>
                <a:off x="2209180" y="391680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4D092F2E-40FA-EC6F-EF57-20E54E478628}"/>
                  </a:ext>
                </a:extLst>
              </p:cNvPr>
              <p:cNvSpPr txBox="1">
                <a:spLocks noRot="1" noChangeAspect="1" noMove="1" noResize="1" noEditPoints="1" noAdjustHandles="1" noChangeArrowheads="1" noChangeShapeType="1" noTextEdit="1"/>
              </p:cNvSpPr>
              <p:nvPr/>
            </p:nvSpPr>
            <p:spPr>
              <a:xfrm>
                <a:off x="2209180" y="3916809"/>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400F8C6C-F45A-8D62-774E-FD19E60090D9}"/>
                  </a:ext>
                </a:extLst>
              </p:cNvPr>
              <p:cNvSpPr txBox="1"/>
              <p:nvPr/>
            </p:nvSpPr>
            <p:spPr>
              <a:xfrm>
                <a:off x="2240233" y="43487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8" name="Metin kutusu 7">
                <a:extLst>
                  <a:ext uri="{FF2B5EF4-FFF2-40B4-BE49-F238E27FC236}">
                    <a16:creationId xmlns:a16="http://schemas.microsoft.com/office/drawing/2014/main" id="{400F8C6C-F45A-8D62-774E-FD19E60090D9}"/>
                  </a:ext>
                </a:extLst>
              </p:cNvPr>
              <p:cNvSpPr txBox="1">
                <a:spLocks noRot="1" noChangeAspect="1" noMove="1" noResize="1" noEditPoints="1" noAdjustHandles="1" noChangeArrowheads="1" noChangeShapeType="1" noTextEdit="1"/>
              </p:cNvSpPr>
              <p:nvPr/>
            </p:nvSpPr>
            <p:spPr>
              <a:xfrm>
                <a:off x="2240233" y="4348760"/>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A792D02-922F-01E6-3707-BA88E56A920E}"/>
                  </a:ext>
                </a:extLst>
              </p:cNvPr>
              <p:cNvSpPr txBox="1"/>
              <p:nvPr/>
            </p:nvSpPr>
            <p:spPr>
              <a:xfrm>
                <a:off x="2197014" y="468772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9" name="Metin kutusu 8">
                <a:extLst>
                  <a:ext uri="{FF2B5EF4-FFF2-40B4-BE49-F238E27FC236}">
                    <a16:creationId xmlns:a16="http://schemas.microsoft.com/office/drawing/2014/main" id="{FA792D02-922F-01E6-3707-BA88E56A920E}"/>
                  </a:ext>
                </a:extLst>
              </p:cNvPr>
              <p:cNvSpPr txBox="1">
                <a:spLocks noRot="1" noChangeAspect="1" noMove="1" noResize="1" noEditPoints="1" noAdjustHandles="1" noChangeArrowheads="1" noChangeShapeType="1" noTextEdit="1"/>
              </p:cNvSpPr>
              <p:nvPr/>
            </p:nvSpPr>
            <p:spPr>
              <a:xfrm>
                <a:off x="2197014" y="4687727"/>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9D669520-1B70-5CD7-C406-8A18A11D0AF8}"/>
                  </a:ext>
                </a:extLst>
              </p:cNvPr>
              <p:cNvSpPr txBox="1"/>
              <p:nvPr/>
            </p:nvSpPr>
            <p:spPr>
              <a:xfrm>
                <a:off x="2240233" y="509005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0" name="Metin kutusu 9">
                <a:extLst>
                  <a:ext uri="{FF2B5EF4-FFF2-40B4-BE49-F238E27FC236}">
                    <a16:creationId xmlns:a16="http://schemas.microsoft.com/office/drawing/2014/main" id="{9D669520-1B70-5CD7-C406-8A18A11D0AF8}"/>
                  </a:ext>
                </a:extLst>
              </p:cNvPr>
              <p:cNvSpPr txBox="1">
                <a:spLocks noRot="1" noChangeAspect="1" noMove="1" noResize="1" noEditPoints="1" noAdjustHandles="1" noChangeArrowheads="1" noChangeShapeType="1" noTextEdit="1"/>
              </p:cNvSpPr>
              <p:nvPr/>
            </p:nvSpPr>
            <p:spPr>
              <a:xfrm>
                <a:off x="2240233" y="509005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58C9E47-64E5-909D-676F-1AD5CF2859BA}"/>
                  </a:ext>
                </a:extLst>
              </p:cNvPr>
              <p:cNvSpPr txBox="1"/>
              <p:nvPr/>
            </p:nvSpPr>
            <p:spPr>
              <a:xfrm>
                <a:off x="2411760" y="2204864"/>
                <a:ext cx="4572000" cy="393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𝑔</m:t>
                          </m:r>
                        </m:sub>
                        <m:sup>
                          <m:r>
                            <a:rPr lang="tr-TR" i="0">
                              <a:latin typeface="Cambria Math" panose="02040503050406030204" pitchFamily="18" charset="0"/>
                            </a:rPr>
                            <m:t>+</m:t>
                          </m:r>
                        </m:sup>
                      </m:sSubSup>
                    </m:oMath>
                  </m:oMathPara>
                </a14:m>
                <a:endParaRPr lang="tr-TR"/>
              </a:p>
            </p:txBody>
          </p:sp>
        </mc:Choice>
        <mc:Fallback xmlns="">
          <p:sp>
            <p:nvSpPr>
              <p:cNvPr id="12" name="Metin kutusu 11">
                <a:extLst>
                  <a:ext uri="{FF2B5EF4-FFF2-40B4-BE49-F238E27FC236}">
                    <a16:creationId xmlns:a16="http://schemas.microsoft.com/office/drawing/2014/main" id="{558C9E47-64E5-909D-676F-1AD5CF2859BA}"/>
                  </a:ext>
                </a:extLst>
              </p:cNvPr>
              <p:cNvSpPr txBox="1">
                <a:spLocks noRot="1" noChangeAspect="1" noMove="1" noResize="1" noEditPoints="1" noAdjustHandles="1" noChangeArrowheads="1" noChangeShapeType="1" noTextEdit="1"/>
              </p:cNvSpPr>
              <p:nvPr/>
            </p:nvSpPr>
            <p:spPr>
              <a:xfrm>
                <a:off x="2411760" y="2204864"/>
                <a:ext cx="4572000" cy="393634"/>
              </a:xfrm>
              <a:prstGeom prst="rect">
                <a:avLst/>
              </a:prstGeom>
              <a:blipFill>
                <a:blip r:embed="rId9"/>
                <a:stretch>
                  <a:fillRect b="-625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1A8D292-A266-B577-BEA7-DA4B01E665AE}"/>
              </a:ext>
            </a:extLst>
          </p:cNvPr>
          <p:cNvSpPr txBox="1"/>
          <p:nvPr/>
        </p:nvSpPr>
        <p:spPr>
          <a:xfrm>
            <a:off x="323528" y="1278403"/>
            <a:ext cx="8064896"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Maliyetinde en azlandığı ve teknik spesifikasyonlardan bir miktar ödün verildiği model aşağıdaki gibidir. </a:t>
            </a:r>
          </a:p>
        </p:txBody>
      </p:sp>
    </p:spTree>
    <p:extLst>
      <p:ext uri="{BB962C8B-B14F-4D97-AF65-F5344CB8AC3E}">
        <p14:creationId xmlns:p14="http://schemas.microsoft.com/office/powerpoint/2010/main" val="1686779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C9254CF-16A6-427F-FACA-EFDC7E560C18}"/>
                  </a:ext>
                </a:extLst>
              </p:cNvPr>
              <p:cNvSpPr>
                <a:spLocks noGrp="1"/>
              </p:cNvSpPr>
              <p:nvPr>
                <p:ph idx="1"/>
              </p:nvPr>
            </p:nvSpPr>
            <p:spPr/>
            <p:txBody>
              <a:bodyPr/>
              <a:lstStyle/>
              <a:p>
                <a:pPr>
                  <a:buFont typeface="Arial" panose="020B0604020202020204" pitchFamily="34" charset="0"/>
                  <a:buChar char="•"/>
                </a:pPr>
                <a:r>
                  <a:rPr lang="tr-TR">
                    <a:effectLst/>
                  </a:rPr>
                  <a:t>Çözümden; </a:t>
                </a: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=1,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2</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=0.5,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3</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m:t>
                    </m:r>
                  </m:oMath>
                </a14:m>
                <a:r>
                  <a:rPr lang="tr-TR">
                    <a:effectLst/>
                  </a:rPr>
                  <a:t> sonucu elde edilir. Bir önceki çözümde toplam maliyet 18.25 ₺ olurken maliyetin de minimize edildiği durumda 16 $ olmuştur. </a:t>
                </a: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 </m:t>
                    </m:r>
                  </m:oMath>
                </a14:m>
                <a:r>
                  <a:rPr lang="tr-TR">
                    <a:effectLst/>
                  </a:rPr>
                  <a:t>toplam sapma değeridir. Önceki durumda bu değer 0.75 olarak hesaplanmıştır (</a:t>
                </a:r>
                <a14:m>
                  <m:oMath xmlns:m="http://schemas.openxmlformats.org/officeDocument/2006/math">
                    <m:sSubSup>
                      <m:sSubSupPr>
                        <m:ctrlPr>
                          <a:rPr lang="tr-TR" i="1">
                            <a:latin typeface="Cambria Math" panose="02040503050406030204" pitchFamily="18" charset="0"/>
                          </a:rPr>
                        </m:ctrlPr>
                      </m:sSubSupPr>
                      <m:e>
                        <m:r>
                          <a:rPr lang="tr-TR">
                            <a:latin typeface="Cambria Math" panose="02040503050406030204" pitchFamily="18" charset="0"/>
                          </a:rPr>
                          <m:t>𝑑</m:t>
                        </m:r>
                      </m:e>
                      <m:sub>
                        <m:r>
                          <a:rPr lang="tr-TR">
                            <a:latin typeface="Cambria Math" panose="02040503050406030204" pitchFamily="18" charset="0"/>
                          </a:rPr>
                          <m:t>4</m:t>
                        </m:r>
                      </m:sub>
                      <m:sup>
                        <m:r>
                          <a:rPr lang="tr-TR">
                            <a:latin typeface="Cambria Math" panose="02040503050406030204" pitchFamily="18" charset="0"/>
                          </a:rPr>
                          <m:t>+</m:t>
                        </m:r>
                      </m:sup>
                    </m:sSubSup>
                    <m:r>
                      <a:rPr lang="tr-TR">
                        <a:latin typeface="Cambria Math" panose="02040503050406030204" pitchFamily="18" charset="0"/>
                      </a:rPr>
                      <m:t>=</m:t>
                    </m:r>
                    <m:r>
                      <a:rPr lang="tr-TR" b="0" i="1" smtClean="0">
                        <a:latin typeface="Cambria Math" panose="02040503050406030204" pitchFamily="18" charset="0"/>
                      </a:rPr>
                      <m:t>.75</m:t>
                    </m:r>
                    <m:r>
                      <a:rPr lang="tr-TR">
                        <a:latin typeface="Cambria Math" panose="02040503050406030204" pitchFamily="18" charset="0"/>
                      </a:rPr>
                      <m:t> </m:t>
                    </m:r>
                  </m:oMath>
                </a14:m>
                <a:r>
                  <a:rPr lang="tr-TR">
                    <a:effectLst/>
                  </a:rPr>
                  <a:t>).</a:t>
                </a:r>
              </a:p>
              <a:p>
                <a:pPr>
                  <a:lnSpc>
                    <a:spcPct val="100000"/>
                  </a:lnSpc>
                </a:pPr>
                <a:endParaRPr lang="tr-TR">
                  <a:effectLst/>
                </a:endParaRPr>
              </a:p>
              <a:p>
                <a:pPr>
                  <a:buFont typeface="Arial" panose="020B0604020202020204" pitchFamily="34" charset="0"/>
                  <a:buChar char="•"/>
                </a:pPr>
                <a:r>
                  <a:rPr lang="tr-TR">
                    <a:effectLst/>
                  </a:rPr>
                  <a:t>Her iki durumda da esneklik yapılarak aşılan kısın </a:t>
                </a:r>
                <a:r>
                  <a:rPr lang="el-GR">
                    <a:effectLst/>
                    <a:latin typeface="Times New Roman" panose="02020603050405020304" pitchFamily="18" charset="0"/>
                    <a:cs typeface="Times New Roman" panose="02020603050405020304" pitchFamily="18" charset="0"/>
                  </a:rPr>
                  <a:t>β</a:t>
                </a:r>
                <a:r>
                  <a:rPr lang="tr-TR">
                    <a:effectLst/>
                    <a:latin typeface="Times New Roman" panose="02020603050405020304" pitchFamily="18" charset="0"/>
                    <a:cs typeface="Times New Roman" panose="02020603050405020304" pitchFamily="18" charset="0"/>
                  </a:rPr>
                  <a:t> </a:t>
                </a:r>
                <a:r>
                  <a:rPr lang="tr-TR">
                    <a:effectLst/>
                  </a:rPr>
                  <a:t>muhtevasındadır. Bu noktada karar .25'lik ek sapma halen teknik isterleri sağlıyorsa maliyetin de en azlandığı çözüm tercih edilebilir. Aksi durumda biraz daha fazla maliyete katlanılarak teknik spesifikasyonlardaki sapma en azlanır.</a:t>
                </a:r>
                <a:endParaRPr lang="tr-TR"/>
              </a:p>
            </p:txBody>
          </p:sp>
        </mc:Choice>
        <mc:Fallback xmlns="">
          <p:sp>
            <p:nvSpPr>
              <p:cNvPr id="2" name="İçerik Yer Tutucusu 1">
                <a:extLst>
                  <a:ext uri="{FF2B5EF4-FFF2-40B4-BE49-F238E27FC236}">
                    <a16:creationId xmlns:a16="http://schemas.microsoft.com/office/drawing/2014/main" id="{CC9254CF-16A6-427F-FACA-EFDC7E560C18}"/>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F39396-6F74-CB9F-5A12-C02C77858B10}"/>
              </a:ext>
            </a:extLst>
          </p:cNvPr>
          <p:cNvSpPr>
            <a:spLocks noGrp="1"/>
          </p:cNvSpPr>
          <p:nvPr>
            <p:ph type="title"/>
          </p:nvPr>
        </p:nvSpPr>
        <p:spPr/>
        <p:txBody>
          <a:bodyPr/>
          <a:lstStyle/>
          <a:p>
            <a:r>
              <a:rPr lang="tr-TR"/>
              <a:t>Çözümlere ilişkin Yorum</a:t>
            </a:r>
          </a:p>
        </p:txBody>
      </p:sp>
    </p:spTree>
    <p:extLst>
      <p:ext uri="{BB962C8B-B14F-4D97-AF65-F5344CB8AC3E}">
        <p14:creationId xmlns:p14="http://schemas.microsoft.com/office/powerpoint/2010/main" val="1718370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5CA9131-F6B6-585D-AA38-AFFDD2438EAC}"/>
              </a:ext>
            </a:extLst>
          </p:cNvPr>
          <p:cNvSpPr>
            <a:spLocks noGrp="1"/>
          </p:cNvSpPr>
          <p:nvPr>
            <p:ph idx="1"/>
          </p:nvPr>
        </p:nvSpPr>
        <p:spPr/>
        <p:txBody>
          <a:bodyPr/>
          <a:lstStyle/>
          <a:p>
            <a:r>
              <a:rPr lang="tr-TR">
                <a:effectLst/>
              </a:rPr>
              <a:t>ACME firması A ve B isimli iki ürün üretmektedir. Ürünlerin gerektirdiği işçilik, malzeme miktarları ve bunlara ilişkin sınırlarla satışlarından elde edilen kar miktarları Tabloda görülmektedir. ACME yönetimi aşağıdaki hedefleri belirlemiştir ve hedefler arasındaki önem tartıları tablo halinde verilmiştir.</a:t>
            </a:r>
            <a:endParaRPr lang="tr-TR"/>
          </a:p>
          <a:p>
            <a:pPr>
              <a:buFont typeface="Arial" panose="020B0604020202020204" pitchFamily="34" charset="0"/>
              <a:buChar char="•"/>
            </a:pPr>
            <a:r>
              <a:rPr lang="tr-TR">
                <a:effectLst/>
              </a:rPr>
              <a:t>A ürününden 50 birim civarında bir üretim istenmektedir (H1),</a:t>
            </a:r>
          </a:p>
          <a:p>
            <a:pPr>
              <a:lnSpc>
                <a:spcPct val="100000"/>
              </a:lnSpc>
              <a:buFont typeface="Arial" panose="020B0604020202020204" pitchFamily="34" charset="0"/>
              <a:buChar char="•"/>
            </a:pPr>
            <a:r>
              <a:rPr lang="tr-TR">
                <a:effectLst/>
              </a:rPr>
              <a:t>B ürününden 70 birim civarında bir üretim istenmektedir (H2),</a:t>
            </a:r>
          </a:p>
          <a:p>
            <a:pPr>
              <a:lnSpc>
                <a:spcPct val="100000"/>
              </a:lnSpc>
              <a:buFont typeface="Arial" panose="020B0604020202020204" pitchFamily="34" charset="0"/>
              <a:buChar char="•"/>
            </a:pPr>
            <a:r>
              <a:rPr lang="tr-TR">
                <a:effectLst/>
              </a:rPr>
              <a:t>Karın 400 pb üzerinde olması istenmektedir (H3),</a:t>
            </a:r>
          </a:p>
          <a:p>
            <a:pPr>
              <a:lnSpc>
                <a:spcPct val="100000"/>
              </a:lnSpc>
              <a:buFont typeface="Arial" panose="020B0604020202020204" pitchFamily="34" charset="0"/>
              <a:buChar char="•"/>
            </a:pPr>
            <a:r>
              <a:rPr lang="tr-TR">
                <a:effectLst/>
              </a:rPr>
              <a:t>İşçilik kullanımının 150 birimin altında olması istenmektedir (H4),</a:t>
            </a:r>
          </a:p>
          <a:p>
            <a:pPr>
              <a:buFont typeface="Arial" panose="020B0604020202020204" pitchFamily="34" charset="0"/>
              <a:buChar char="•"/>
            </a:pPr>
            <a:r>
              <a:rPr lang="tr-TR">
                <a:effectLst/>
              </a:rPr>
              <a:t>Kaynak kullanımının 200 birimin altında olması istenmektedir (H5),</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9BB978FD-3A82-D2C4-D4CF-8E3947AB4215}"/>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39C51857-E62A-0E0B-357A-6FC4FD546EA8}"/>
              </a:ext>
            </a:extLst>
          </p:cNvPr>
          <p:cNvPicPr>
            <a:picLocks noChangeAspect="1"/>
          </p:cNvPicPr>
          <p:nvPr/>
        </p:nvPicPr>
        <p:blipFill>
          <a:blip r:embed="rId2"/>
          <a:stretch>
            <a:fillRect/>
          </a:stretch>
        </p:blipFill>
        <p:spPr>
          <a:xfrm>
            <a:off x="6286443" y="5039252"/>
            <a:ext cx="2540131" cy="1327218"/>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E5FAC95-BD42-DA80-47CD-120528C3E242}"/>
              </a:ext>
            </a:extLst>
          </p:cNvPr>
          <p:cNvPicPr>
            <a:picLocks noChangeAspect="1"/>
          </p:cNvPicPr>
          <p:nvPr/>
        </p:nvPicPr>
        <p:blipFill>
          <a:blip r:embed="rId3"/>
          <a:stretch>
            <a:fillRect/>
          </a:stretch>
        </p:blipFill>
        <p:spPr>
          <a:xfrm>
            <a:off x="6559507" y="3849012"/>
            <a:ext cx="1994002" cy="94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413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5F819CD-D042-D988-79CF-34135C22CBD4}"/>
                  </a:ext>
                </a:extLst>
              </p:cNvPr>
              <p:cNvSpPr>
                <a:spLocks noGrp="1"/>
              </p:cNvSpPr>
              <p:nvPr>
                <p:ph idx="1"/>
              </p:nvPr>
            </p:nvSpPr>
            <p:spPr/>
            <p:txBody>
              <a:bodyPr/>
              <a:lstStyle/>
              <a:p>
                <a:r>
                  <a:rPr lang="tr-TR">
                    <a:effectLst/>
                  </a:rPr>
                  <a:t>Önce problemin doğrusal modelini kuralım. </a:t>
                </a:r>
              </a:p>
              <a:p>
                <a:pPr>
                  <a:lnSpc>
                    <a:spcPct val="100000"/>
                  </a:lnSpc>
                </a:pPr>
                <a:r>
                  <a:rPr lang="tr-TR">
                    <a:effectLst/>
                  </a:rPr>
                  <a:t>Amaç fonksiyonu;</a:t>
                </a:r>
              </a:p>
              <a:p>
                <a:pPr>
                  <a:lnSpc>
                    <a:spcPct val="100000"/>
                  </a:lnSpc>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150</m:t>
                      </m:r>
                    </m:oMath>
                  </m:oMathPara>
                </a14:m>
                <a:endParaRPr lang="tr-TR"/>
              </a:p>
              <a:p>
                <a:endParaRPr lang="tr-TR"/>
              </a:p>
              <a:p>
                <a:endParaRPr lang="tr-TR"/>
              </a:p>
              <a:p>
                <a:r>
                  <a:rPr lang="tr-TR">
                    <a:effectLst/>
                  </a:rPr>
                  <a:t>Hedef -1 ve Hedef -2: Üretimin 50 birim civarında olması, 50 birim üretimden aşağı veya yukarı sapmaların istenmediği, fakat izin verilebileceğini ifade eder ve aşağıdaki şekilde tanımlanır. Benzer şekilde Hedef-2'de tanımlanır.</a:t>
                </a:r>
              </a:p>
              <a:p>
                <a:endParaRPr lang="tr-TR"/>
              </a:p>
              <a:p>
                <a:endParaRPr lang="tr-TR"/>
              </a:p>
            </p:txBody>
          </p:sp>
        </mc:Choice>
        <mc:Fallback xmlns="">
          <p:sp>
            <p:nvSpPr>
              <p:cNvPr id="2" name="İçerik Yer Tutucusu 1">
                <a:extLst>
                  <a:ext uri="{FF2B5EF4-FFF2-40B4-BE49-F238E27FC236}">
                    <a16:creationId xmlns:a16="http://schemas.microsoft.com/office/drawing/2014/main" id="{C5F819CD-D042-D988-79CF-34135C22CBD4}"/>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95AB039-3113-E947-C603-DFF2E325044C}"/>
              </a:ext>
            </a:extLst>
          </p:cNvPr>
          <p:cNvSpPr>
            <a:spLocks noGrp="1"/>
          </p:cNvSpPr>
          <p:nvPr>
            <p:ph type="title"/>
          </p:nvPr>
        </p:nvSpPr>
        <p:spPr/>
        <p:txBody>
          <a:bodyPr/>
          <a:lstStyle/>
          <a:p>
            <a:r>
              <a:rPr lang="tr-TR"/>
              <a:t>ACME Firması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5CFE400-2FD6-07BA-EAB0-E3176FFA85AD}"/>
                  </a:ext>
                </a:extLst>
              </p:cNvPr>
              <p:cNvSpPr txBox="1"/>
              <p:nvPr/>
            </p:nvSpPr>
            <p:spPr>
              <a:xfrm>
                <a:off x="2411760" y="29249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oMath>
                  </m:oMathPara>
                </a14:m>
                <a:endParaRPr lang="tr-TR"/>
              </a:p>
            </p:txBody>
          </p:sp>
        </mc:Choice>
        <mc:Fallback xmlns="">
          <p:sp>
            <p:nvSpPr>
              <p:cNvPr id="7" name="Metin kutusu 6">
                <a:extLst>
                  <a:ext uri="{FF2B5EF4-FFF2-40B4-BE49-F238E27FC236}">
                    <a16:creationId xmlns:a16="http://schemas.microsoft.com/office/drawing/2014/main" id="{95CFE400-2FD6-07BA-EAB0-E3176FFA85AD}"/>
                  </a:ext>
                </a:extLst>
              </p:cNvPr>
              <p:cNvSpPr txBox="1">
                <a:spLocks noRot="1" noChangeAspect="1" noMove="1" noResize="1" noEditPoints="1" noAdjustHandles="1" noChangeArrowheads="1" noChangeShapeType="1" noTextEdit="1"/>
              </p:cNvSpPr>
              <p:nvPr/>
            </p:nvSpPr>
            <p:spPr>
              <a:xfrm>
                <a:off x="2411760" y="2924944"/>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ED33376-C6B3-D838-4A3D-B61D7EE92D42}"/>
                  </a:ext>
                </a:extLst>
              </p:cNvPr>
              <p:cNvSpPr txBox="1"/>
              <p:nvPr/>
            </p:nvSpPr>
            <p:spPr>
              <a:xfrm>
                <a:off x="1141044" y="448048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oMath>
                  </m:oMathPara>
                </a14:m>
                <a:endParaRPr lang="tr-TR"/>
              </a:p>
            </p:txBody>
          </p:sp>
        </mc:Choice>
        <mc:Fallback xmlns="">
          <p:sp>
            <p:nvSpPr>
              <p:cNvPr id="9" name="Metin kutusu 8">
                <a:extLst>
                  <a:ext uri="{FF2B5EF4-FFF2-40B4-BE49-F238E27FC236}">
                    <a16:creationId xmlns:a16="http://schemas.microsoft.com/office/drawing/2014/main" id="{6ED33376-C6B3-D838-4A3D-B61D7EE92D42}"/>
                  </a:ext>
                </a:extLst>
              </p:cNvPr>
              <p:cNvSpPr txBox="1">
                <a:spLocks noRot="1" noChangeAspect="1" noMove="1" noResize="1" noEditPoints="1" noAdjustHandles="1" noChangeArrowheads="1" noChangeShapeType="1" noTextEdit="1"/>
              </p:cNvSpPr>
              <p:nvPr/>
            </p:nvSpPr>
            <p:spPr>
              <a:xfrm>
                <a:off x="1141044" y="4480489"/>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1895F99-E557-FB2C-E11A-D3FDDAEF544E}"/>
                  </a:ext>
                </a:extLst>
              </p:cNvPr>
              <p:cNvSpPr txBox="1"/>
              <p:nvPr/>
            </p:nvSpPr>
            <p:spPr>
              <a:xfrm>
                <a:off x="3563888" y="4461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=70+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oMath>
                  </m:oMathPara>
                </a14:m>
                <a:endParaRPr lang="tr-TR"/>
              </a:p>
            </p:txBody>
          </p:sp>
        </mc:Choice>
        <mc:Fallback xmlns="">
          <p:sp>
            <p:nvSpPr>
              <p:cNvPr id="11" name="Metin kutusu 10">
                <a:extLst>
                  <a:ext uri="{FF2B5EF4-FFF2-40B4-BE49-F238E27FC236}">
                    <a16:creationId xmlns:a16="http://schemas.microsoft.com/office/drawing/2014/main" id="{91895F99-E557-FB2C-E11A-D3FDDAEF544E}"/>
                  </a:ext>
                </a:extLst>
              </p:cNvPr>
              <p:cNvSpPr txBox="1">
                <a:spLocks noRot="1" noChangeAspect="1" noMove="1" noResize="1" noEditPoints="1" noAdjustHandles="1" noChangeArrowheads="1" noChangeShapeType="1" noTextEdit="1"/>
              </p:cNvSpPr>
              <p:nvPr/>
            </p:nvSpPr>
            <p:spPr>
              <a:xfrm>
                <a:off x="3563888" y="4461395"/>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582E6EC-624B-0A4B-A672-5893750390DD}"/>
                  </a:ext>
                </a:extLst>
              </p:cNvPr>
              <p:cNvSpPr txBox="1"/>
              <p:nvPr/>
            </p:nvSpPr>
            <p:spPr>
              <a:xfrm>
                <a:off x="2188564" y="490017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oMath>
                  </m:oMathPara>
                </a14:m>
                <a:endParaRPr lang="tr-TR"/>
              </a:p>
            </p:txBody>
          </p:sp>
        </mc:Choice>
        <mc:Fallback xmlns="">
          <p:sp>
            <p:nvSpPr>
              <p:cNvPr id="14" name="Metin kutusu 13">
                <a:extLst>
                  <a:ext uri="{FF2B5EF4-FFF2-40B4-BE49-F238E27FC236}">
                    <a16:creationId xmlns:a16="http://schemas.microsoft.com/office/drawing/2014/main" id="{9582E6EC-624B-0A4B-A672-5893750390DD}"/>
                  </a:ext>
                </a:extLst>
              </p:cNvPr>
              <p:cNvSpPr txBox="1">
                <a:spLocks noRot="1" noChangeAspect="1" noMove="1" noResize="1" noEditPoints="1" noAdjustHandles="1" noChangeArrowheads="1" noChangeShapeType="1" noTextEdit="1"/>
              </p:cNvSpPr>
              <p:nvPr/>
            </p:nvSpPr>
            <p:spPr>
              <a:xfrm>
                <a:off x="2188564" y="4900178"/>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086A340-68DB-16EA-4A17-47A7315D89D0}"/>
                  </a:ext>
                </a:extLst>
              </p:cNvPr>
              <p:cNvSpPr txBox="1"/>
              <p:nvPr/>
            </p:nvSpPr>
            <p:spPr>
              <a:xfrm>
                <a:off x="2188564" y="527671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6" name="Metin kutusu 15">
                <a:extLst>
                  <a:ext uri="{FF2B5EF4-FFF2-40B4-BE49-F238E27FC236}">
                    <a16:creationId xmlns:a16="http://schemas.microsoft.com/office/drawing/2014/main" id="{1086A340-68DB-16EA-4A17-47A7315D89D0}"/>
                  </a:ext>
                </a:extLst>
              </p:cNvPr>
              <p:cNvSpPr txBox="1">
                <a:spLocks noRot="1" noChangeAspect="1" noMove="1" noResize="1" noEditPoints="1" noAdjustHandles="1" noChangeArrowheads="1" noChangeShapeType="1" noTextEdit="1"/>
              </p:cNvSpPr>
              <p:nvPr/>
            </p:nvSpPr>
            <p:spPr>
              <a:xfrm>
                <a:off x="2188564" y="5276718"/>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8844172-5891-1E5F-2CFA-9008C2969799}"/>
                  </a:ext>
                </a:extLst>
              </p:cNvPr>
              <p:cNvSpPr txBox="1"/>
              <p:nvPr/>
            </p:nvSpPr>
            <p:spPr>
              <a:xfrm>
                <a:off x="2278828" y="5603469"/>
                <a:ext cx="4572000"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18" name="Metin kutusu 17">
                <a:extLst>
                  <a:ext uri="{FF2B5EF4-FFF2-40B4-BE49-F238E27FC236}">
                    <a16:creationId xmlns:a16="http://schemas.microsoft.com/office/drawing/2014/main" id="{48844172-5891-1E5F-2CFA-9008C2969799}"/>
                  </a:ext>
                </a:extLst>
              </p:cNvPr>
              <p:cNvSpPr txBox="1">
                <a:spLocks noRot="1" noChangeAspect="1" noMove="1" noResize="1" noEditPoints="1" noAdjustHandles="1" noChangeArrowheads="1" noChangeShapeType="1" noTextEdit="1"/>
              </p:cNvSpPr>
              <p:nvPr/>
            </p:nvSpPr>
            <p:spPr>
              <a:xfrm>
                <a:off x="2278828" y="5603469"/>
                <a:ext cx="4572000" cy="371255"/>
              </a:xfrm>
              <a:prstGeom prst="rect">
                <a:avLst/>
              </a:prstGeom>
              <a:blipFill>
                <a:blip r:embed="rId8"/>
                <a:stretch>
                  <a:fillRect b="-32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6384D299-06BF-DB90-32DE-8E40A850C47E}"/>
                  </a:ext>
                </a:extLst>
              </p:cNvPr>
              <p:cNvSpPr txBox="1"/>
              <p:nvPr/>
            </p:nvSpPr>
            <p:spPr>
              <a:xfrm>
                <a:off x="1756516" y="6016941"/>
                <a:ext cx="6826486"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3</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4</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5</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20" name="Metin kutusu 19">
                <a:extLst>
                  <a:ext uri="{FF2B5EF4-FFF2-40B4-BE49-F238E27FC236}">
                    <a16:creationId xmlns:a16="http://schemas.microsoft.com/office/drawing/2014/main" id="{6384D299-06BF-DB90-32DE-8E40A850C47E}"/>
                  </a:ext>
                </a:extLst>
              </p:cNvPr>
              <p:cNvSpPr txBox="1">
                <a:spLocks noRot="1" noChangeAspect="1" noMove="1" noResize="1" noEditPoints="1" noAdjustHandles="1" noChangeArrowheads="1" noChangeShapeType="1" noTextEdit="1"/>
              </p:cNvSpPr>
              <p:nvPr/>
            </p:nvSpPr>
            <p:spPr>
              <a:xfrm>
                <a:off x="1756516" y="6016941"/>
                <a:ext cx="6826486" cy="371255"/>
              </a:xfrm>
              <a:prstGeom prst="rect">
                <a:avLst/>
              </a:prstGeom>
              <a:blipFill>
                <a:blip r:embed="rId9"/>
                <a:stretch>
                  <a:fillRect b="-3279"/>
                </a:stretch>
              </a:blipFill>
            </p:spPr>
            <p:txBody>
              <a:bodyPr/>
              <a:lstStyle/>
              <a:p>
                <a:r>
                  <a:rPr lang="tr-TR">
                    <a:noFill/>
                  </a:rPr>
                  <a:t> </a:t>
                </a:r>
              </a:p>
            </p:txBody>
          </p:sp>
        </mc:Fallback>
      </mc:AlternateContent>
    </p:spTree>
    <p:extLst>
      <p:ext uri="{BB962C8B-B14F-4D97-AF65-F5344CB8AC3E}">
        <p14:creationId xmlns:p14="http://schemas.microsoft.com/office/powerpoint/2010/main" val="3800405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E92E55F-16F7-FF43-1D87-33FDF23B31B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AE8D979-AB75-D12C-59AF-FFEB3D80BF5C}"/>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E165D0AB-3EEB-F42B-69EA-4ABD054484F7}"/>
              </a:ext>
            </a:extLst>
          </p:cNvPr>
          <p:cNvPicPr>
            <a:picLocks noChangeAspect="1"/>
          </p:cNvPicPr>
          <p:nvPr/>
        </p:nvPicPr>
        <p:blipFill>
          <a:blip r:embed="rId2"/>
          <a:stretch>
            <a:fillRect/>
          </a:stretch>
        </p:blipFill>
        <p:spPr>
          <a:xfrm>
            <a:off x="345939" y="1484784"/>
            <a:ext cx="2705239" cy="149867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4B65AAB-C590-B978-135E-B45E00730D15}"/>
              </a:ext>
            </a:extLst>
          </p:cNvPr>
          <p:cNvPicPr>
            <a:picLocks noChangeAspect="1"/>
          </p:cNvPicPr>
          <p:nvPr/>
        </p:nvPicPr>
        <p:blipFill>
          <a:blip r:embed="rId3"/>
          <a:stretch>
            <a:fillRect/>
          </a:stretch>
        </p:blipFill>
        <p:spPr>
          <a:xfrm>
            <a:off x="4207981" y="1484784"/>
            <a:ext cx="4540483" cy="152407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A6A1DF30-0F90-2D7A-0332-A8B8AC0414D9}"/>
                  </a:ext>
                </a:extLst>
              </p:cNvPr>
              <p:cNvSpPr txBox="1"/>
              <p:nvPr/>
            </p:nvSpPr>
            <p:spPr>
              <a:xfrm>
                <a:off x="1430737" y="3674494"/>
                <a:ext cx="6282525" cy="238558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Metin kutusu 8">
                <a:extLst>
                  <a:ext uri="{FF2B5EF4-FFF2-40B4-BE49-F238E27FC236}">
                    <a16:creationId xmlns:a16="http://schemas.microsoft.com/office/drawing/2014/main" id="{A6A1DF30-0F90-2D7A-0332-A8B8AC0414D9}"/>
                  </a:ext>
                </a:extLst>
              </p:cNvPr>
              <p:cNvSpPr txBox="1">
                <a:spLocks noRot="1" noChangeAspect="1" noMove="1" noResize="1" noEditPoints="1" noAdjustHandles="1" noChangeArrowheads="1" noChangeShapeType="1" noTextEdit="1"/>
              </p:cNvSpPr>
              <p:nvPr/>
            </p:nvSpPr>
            <p:spPr>
              <a:xfrm>
                <a:off x="1430737" y="3674494"/>
                <a:ext cx="6282525" cy="2385589"/>
              </a:xfrm>
              <a:prstGeom prst="rect">
                <a:avLst/>
              </a:prstGeom>
              <a:blipFill>
                <a:blip r:embed="rId4"/>
                <a:stretch>
                  <a:fillRect/>
                </a:stretch>
              </a:blipFill>
            </p:spPr>
            <p:txBody>
              <a:bodyPr/>
              <a:lstStyle/>
              <a:p>
                <a:r>
                  <a:rPr lang="tr-TR">
                    <a:noFill/>
                  </a:rPr>
                  <a:t> </a:t>
                </a:r>
              </a:p>
            </p:txBody>
          </p:sp>
        </mc:Fallback>
      </mc:AlternateContent>
      <p:sp>
        <p:nvSpPr>
          <p:cNvPr id="10" name="Eylem Düğmesi: İleriye Git veya Sonrakine Git 9">
            <a:hlinkClick r:id="" action="ppaction://customshow?id=0&amp;return=true" highlightClick="1"/>
            <a:extLst>
              <a:ext uri="{FF2B5EF4-FFF2-40B4-BE49-F238E27FC236}">
                <a16:creationId xmlns:a16="http://schemas.microsoft.com/office/drawing/2014/main" id="{610F146E-8D4B-6CD7-4DA0-6DC7A201A2DC}"/>
              </a:ext>
            </a:extLst>
          </p:cNvPr>
          <p:cNvSpPr/>
          <p:nvPr/>
        </p:nvSpPr>
        <p:spPr>
          <a:xfrm>
            <a:off x="8224249" y="3122612"/>
            <a:ext cx="499796" cy="3063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26497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51C086-02F8-BAE3-AA06-3FC5588CF775}"/>
                  </a:ext>
                </a:extLst>
              </p:cNvPr>
              <p:cNvSpPr>
                <a:spLocks noGrp="1"/>
              </p:cNvSpPr>
              <p:nvPr>
                <p:ph idx="1"/>
              </p:nvPr>
            </p:nvSpPr>
            <p:spPr/>
            <p:txBody>
              <a:bodyPr/>
              <a:lstStyle/>
              <a:p>
                <a:pPr>
                  <a:buFont typeface="Arial" panose="020B0604020202020204" pitchFamily="34" charset="0"/>
                  <a:buChar char="•"/>
                </a:pPr>
                <a:r>
                  <a:rPr lang="tr-TR">
                    <a:effectLst/>
                  </a:rPr>
                  <a:t>Yeni evli çiftimiz Fehmi ve Ayşe, ev işlerini dengeli bir şekilde paylaşmak istemektedir. İşlerin haftalık olarak gerektirdiği zaman, yapan kişiye göre değişmektedir ve tabloda görülmektedir. İş paylaşımında tam bir denge olamayacağını bilen çift için mümkün en iyi çözümü veren doğrusal programlama modelini kurunuz.</a:t>
                </a:r>
              </a:p>
              <a:p>
                <a:endParaRPr lang="tr-TR"/>
              </a:p>
              <a:p>
                <a:endParaRPr lang="tr-TR">
                  <a:effectLst/>
                </a:endParaRPr>
              </a:p>
              <a:p>
                <a:endParaRPr lang="tr-TR"/>
              </a:p>
              <a:p>
                <a:endParaRPr lang="tr-TR">
                  <a:effectLst/>
                </a:endParaRPr>
              </a:p>
              <a:p>
                <a:endParaRPr lang="tr-TR"/>
              </a:p>
              <a:p>
                <a:endParaRPr lang="tr-TR"/>
              </a:p>
              <a:p>
                <a:pPr>
                  <a:buFont typeface="Arial" panose="020B0604020202020204" pitchFamily="34" charset="0"/>
                  <a:buChar char="•"/>
                </a:pPr>
                <a14:m>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i (Ayşe veya Fehmi) j işini yapıyorsa 1, değilse 0,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i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{a,f},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j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{a=Alışveriş,y=Yemek,b=Bulaşık,c=Çamaşır},</a:t>
                </a:r>
              </a:p>
              <a:p>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2551C086-02F8-BAE3-AA06-3FC5588CF775}"/>
                  </a:ext>
                </a:extLst>
              </p:cNvPr>
              <p:cNvSpPr>
                <a:spLocks noGrp="1" noRot="1" noChangeAspect="1" noMove="1" noResize="1" noEditPoints="1" noAdjustHandles="1" noChangeArrowheads="1" noChangeShapeType="1" noTextEdit="1"/>
              </p:cNvSpPr>
              <p:nvPr>
                <p:ph idx="1"/>
              </p:nvPr>
            </p:nvSpPr>
            <p:spPr>
              <a:blipFill>
                <a:blip r:embed="rId2"/>
                <a:stretch>
                  <a:fillRect l="-508"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3DB230F-DBCB-1DC3-4B01-9840EA56A81A}"/>
              </a:ext>
            </a:extLst>
          </p:cNvPr>
          <p:cNvSpPr>
            <a:spLocks noGrp="1"/>
          </p:cNvSpPr>
          <p:nvPr>
            <p:ph type="title"/>
          </p:nvPr>
        </p:nvSpPr>
        <p:spPr/>
        <p:txBody>
          <a:bodyPr/>
          <a:lstStyle/>
          <a:p>
            <a:r>
              <a:rPr lang="tr-TR"/>
              <a:t>Fehmi ve Ayşe </a:t>
            </a:r>
          </a:p>
        </p:txBody>
      </p:sp>
      <p:pic>
        <p:nvPicPr>
          <p:cNvPr id="5" name="Resim 4">
            <a:extLst>
              <a:ext uri="{FF2B5EF4-FFF2-40B4-BE49-F238E27FC236}">
                <a16:creationId xmlns:a16="http://schemas.microsoft.com/office/drawing/2014/main" id="{61F2417A-C2FA-34F8-C3F5-6262ACF1A2F1}"/>
              </a:ext>
            </a:extLst>
          </p:cNvPr>
          <p:cNvPicPr>
            <a:picLocks noChangeAspect="1"/>
          </p:cNvPicPr>
          <p:nvPr/>
        </p:nvPicPr>
        <p:blipFill>
          <a:blip r:embed="rId3"/>
          <a:stretch>
            <a:fillRect/>
          </a:stretch>
        </p:blipFill>
        <p:spPr>
          <a:xfrm>
            <a:off x="2627783" y="2780928"/>
            <a:ext cx="3785563" cy="1008112"/>
          </a:xfrm>
          <a:prstGeom prst="rect">
            <a:avLst/>
          </a:prstGeom>
        </p:spPr>
      </p:pic>
    </p:spTree>
    <p:extLst>
      <p:ext uri="{BB962C8B-B14F-4D97-AF65-F5344CB8AC3E}">
        <p14:creationId xmlns:p14="http://schemas.microsoft.com/office/powerpoint/2010/main" val="1614784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5D1C303-14B1-0BE3-23BD-5B45759E85F2}"/>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Bir işi ancak bir kişi yapacaktır;</a:t>
                </a:r>
                <a:endParaRPr lang="tr-TR" sz="1800" kern="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Ayşe ile Fehmi'nin toplam iş yükleri arasındaki farka d diyelim. İstenilen denge, farkın sıfır olmasını (d=0) ifade eder ki, bunun mümkün olamayacağı açıktır.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0+</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r>
                        <a:rPr lang="tr-TR" sz="1600" b="0" i="1" kern="0" smtClean="0">
                          <a:effectLst/>
                          <a:latin typeface="Cambria Math" panose="02040503050406030204" pitchFamily="18" charset="0"/>
                          <a:cs typeface="Times New Roman" panose="02020603050405020304" pitchFamily="18" charset="0"/>
                        </a:rPr>
                        <m:t>−</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D5D1C303-14B1-0BE3-23BD-5B45759E85F2}"/>
                  </a:ext>
                </a:extLst>
              </p:cNvPr>
              <p:cNvSpPr>
                <a:spLocks noGrp="1" noRot="1" noChangeAspect="1" noMove="1" noResize="1" noEditPoints="1" noAdjustHandles="1" noChangeArrowheads="1" noChangeShapeType="1" noTextEdit="1"/>
              </p:cNvSpPr>
              <p:nvPr>
                <p:ph idx="1"/>
              </p:nvPr>
            </p:nvSpPr>
            <p:spPr>
              <a:blipFill>
                <a:blip r:embed="rId2"/>
                <a:stretch>
                  <a:fillRect l="-653"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0AEA989-ECFB-C3A3-D9B1-7E23942756FB}"/>
              </a:ext>
            </a:extLst>
          </p:cNvPr>
          <p:cNvSpPr>
            <a:spLocks noGrp="1"/>
          </p:cNvSpPr>
          <p:nvPr>
            <p:ph type="title"/>
          </p:nvPr>
        </p:nvSpPr>
        <p:spPr/>
        <p:txBody>
          <a:bodyPr/>
          <a:lstStyle/>
          <a:p>
            <a:r>
              <a:rPr lang="tr-TR"/>
              <a:t>Fehmi ve Ayşe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00D3A9F-9425-3745-5923-8362E08F4FCE}"/>
                  </a:ext>
                </a:extLst>
              </p:cNvPr>
              <p:cNvSpPr txBox="1"/>
              <p:nvPr/>
            </p:nvSpPr>
            <p:spPr>
              <a:xfrm>
                <a:off x="2195736" y="5661248"/>
                <a:ext cx="4572000"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b="0" i="1">
                              <a:latin typeface="Cambria Math" panose="02040503050406030204" pitchFamily="18" charset="0"/>
                            </a:rPr>
                            <m:t>𝑦</m:t>
                          </m:r>
                        </m:e>
                        <m:sub>
                          <m:r>
                            <a:rPr lang="tr-TR" b="0" i="1">
                              <a:latin typeface="Cambria Math" panose="02040503050406030204" pitchFamily="18" charset="0"/>
                            </a:rPr>
                            <m:t>𝑖𝑗</m:t>
                          </m:r>
                        </m:sub>
                      </m:sSub>
                      <m:r>
                        <a:rPr lang="tr-TR" b="0" i="0">
                          <a:latin typeface="Cambria Math" panose="02040503050406030204" pitchFamily="18" charset="0"/>
                        </a:rPr>
                        <m:t>∈</m:t>
                      </m:r>
                      <m:d>
                        <m:dPr>
                          <m:begChr m:val="{"/>
                          <m:endChr m:val="}"/>
                          <m:ctrlPr>
                            <a:rPr lang="tr-TR" i="1">
                              <a:latin typeface="Cambria Math" panose="02040503050406030204" pitchFamily="18" charset="0"/>
                            </a:rPr>
                          </m:ctrlPr>
                        </m:dPr>
                        <m:e>
                          <m:r>
                            <a:rPr lang="tr-TR" b="0" i="0">
                              <a:latin typeface="Cambria Math" panose="02040503050406030204" pitchFamily="18" charset="0"/>
                            </a:rPr>
                            <m:t>0,1</m:t>
                          </m:r>
                        </m:e>
                      </m:d>
                    </m:oMath>
                  </m:oMathPara>
                </a14:m>
                <a:endParaRPr lang="tr-TR"/>
              </a:p>
            </p:txBody>
          </p:sp>
        </mc:Choice>
        <mc:Fallback xmlns="">
          <p:sp>
            <p:nvSpPr>
              <p:cNvPr id="5" name="Metin kutusu 4">
                <a:extLst>
                  <a:ext uri="{FF2B5EF4-FFF2-40B4-BE49-F238E27FC236}">
                    <a16:creationId xmlns:a16="http://schemas.microsoft.com/office/drawing/2014/main" id="{400D3A9F-9425-3745-5923-8362E08F4FCE}"/>
                  </a:ext>
                </a:extLst>
              </p:cNvPr>
              <p:cNvSpPr txBox="1">
                <a:spLocks noRot="1" noChangeAspect="1" noMove="1" noResize="1" noEditPoints="1" noAdjustHandles="1" noChangeArrowheads="1" noChangeShapeType="1" noTextEdit="1"/>
              </p:cNvSpPr>
              <p:nvPr/>
            </p:nvSpPr>
            <p:spPr>
              <a:xfrm>
                <a:off x="2195736" y="5661248"/>
                <a:ext cx="4572000" cy="395621"/>
              </a:xfrm>
              <a:prstGeom prst="rect">
                <a:avLst/>
              </a:prstGeom>
              <a:blipFill>
                <a:blip r:embed="rId3"/>
                <a:stretch>
                  <a:fillRect b="-6154"/>
                </a:stretch>
              </a:blipFill>
            </p:spPr>
            <p:txBody>
              <a:bodyPr/>
              <a:lstStyle/>
              <a:p>
                <a:r>
                  <a:rPr lang="tr-TR">
                    <a:noFill/>
                  </a:rPr>
                  <a:t> </a:t>
                </a:r>
              </a:p>
            </p:txBody>
          </p:sp>
        </mc:Fallback>
      </mc:AlternateContent>
    </p:spTree>
    <p:extLst>
      <p:ext uri="{BB962C8B-B14F-4D97-AF65-F5344CB8AC3E}">
        <p14:creationId xmlns:p14="http://schemas.microsoft.com/office/powerpoint/2010/main" val="43025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A2F4BE5-D901-1275-0F80-94028EEB79CD}"/>
                  </a:ext>
                </a:extLst>
              </p:cNvPr>
              <p:cNvSpPr>
                <a:spLocks noGrp="1"/>
              </p:cNvSpPr>
              <p:nvPr>
                <p:ph idx="1"/>
              </p:nvPr>
            </p:nvSpPr>
            <p:spPr/>
            <p:txBody>
              <a:bodyPr/>
              <a:lstStyle/>
              <a:p>
                <a:pPr>
                  <a:buFont typeface="Arial" panose="020B0604020202020204" pitchFamily="34" charset="0"/>
                  <a:buChar char="•"/>
                </a:pPr>
                <a:r>
                  <a:rPr lang="tr-TR">
                    <a:effectLst/>
                  </a:rPr>
                  <a:t>Kısıtların bu şekilde gevşetilmesinde, sağ taraf değerinin artırılması veya azaltılması şeklinde iki yön vardır. </a:t>
                </a:r>
              </a:p>
              <a:p>
                <a:endParaRPr lang="tr-TR">
                  <a:effectLst/>
                </a:endParaRPr>
              </a:p>
              <a:p>
                <a:pPr marL="0" indent="0">
                  <a:lnSpc>
                    <a:spcPct val="100000"/>
                  </a:lnSpc>
                </a:pP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r>
                      <a:rPr lang="tr-TR" b="0" i="1" smtClean="0">
                        <a:effectLst/>
                        <a:latin typeface="Cambria Math" panose="02040503050406030204" pitchFamily="18" charset="0"/>
                        <a:ea typeface="Cambria Math" panose="02040503050406030204" pitchFamily="18" charset="0"/>
                      </a:rPr>
                      <m:t> </m:t>
                    </m:r>
                  </m:oMath>
                </a14:m>
                <a:r>
                  <a:rPr lang="tr-TR">
                    <a:effectLst/>
                  </a:rPr>
                  <a:t>kısıt örneğimizi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r>
                                <a:rPr lang="tr-TR" b="0" i="1" smtClean="0">
                                  <a:latin typeface="Cambria Math" panose="02040503050406030204" pitchFamily="18" charset="0"/>
                                  <a:ea typeface="Cambria Math" panose="02040503050406030204" pitchFamily="18" charset="0"/>
                                </a:rPr>
                                <m:t>𝑑</m:t>
                              </m:r>
                            </m:e>
                          </m:mr>
                        </m:m>
                        <m:r>
                          <a:rPr lang="tr-TR" b="0" i="1" smtClean="0">
                            <a:latin typeface="Cambria Math" panose="02040503050406030204" pitchFamily="18" charset="0"/>
                            <a:ea typeface="Cambria Math" panose="02040503050406030204" pitchFamily="18" charset="0"/>
                          </a:rPr>
                          <m:t> </m:t>
                        </m:r>
                      </m:e>
                    </m:nary>
                    <m:r>
                      <a:rPr lang="tr-TR">
                        <a:latin typeface="Cambria Math" panose="02040503050406030204" pitchFamily="18" charset="0"/>
                        <a:ea typeface="Cambria Math" panose="02040503050406030204" pitchFamily="18" charset="0"/>
                      </a:rPr>
                      <m:t> </m:t>
                    </m:r>
                  </m:oMath>
                </a14:m>
                <a:r>
                  <a:rPr lang="tr-TR">
                    <a:effectLst/>
                  </a:rPr>
                  <a:t>olarak yazabiliriz. </a:t>
                </a:r>
              </a:p>
              <a:p>
                <a:pPr>
                  <a:lnSpc>
                    <a:spcPct val="100000"/>
                  </a:lnSpc>
                </a:pPr>
                <a:endParaRPr lang="tr-TR">
                  <a:effectLst/>
                </a:endParaRPr>
              </a:p>
              <a:p>
                <a:pPr marL="0" indent="0">
                  <a:lnSpc>
                    <a:spcPct val="100000"/>
                  </a:lnSpc>
                </a:pPr>
                <a:r>
                  <a:rPr lang="tr-TR">
                    <a:effectLst/>
                  </a:rPr>
                  <a:t>d değişkeni sınırlandırılmamış olduğu için pozitif veya negatif değer alabilir. Bu durumda değişkeni,$</a:t>
                </a:r>
                <a14:m>
                  <m:oMath xmlns:m="http://schemas.openxmlformats.org/officeDocument/2006/math">
                    <m:r>
                      <a:rPr lang="tr-TR" b="0" i="1" smtClean="0">
                        <a:effectLst/>
                        <a:latin typeface="Cambria Math" panose="02040503050406030204" pitchFamily="18" charset="0"/>
                      </a:rPr>
                      <m:t>𝑑</m:t>
                    </m:r>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 şeklinde iki değişkenle temsil ederiz. Artık kısıtımız, </a:t>
                </a:r>
              </a:p>
              <a:p>
                <a:pPr>
                  <a:lnSpc>
                    <a:spcPct val="100000"/>
                  </a:lnSpc>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e>
                            </m:mr>
                          </m:m>
                          <m:r>
                            <a:rPr lang="tr-TR" b="0" i="1" smtClean="0">
                              <a:latin typeface="Cambria Math" panose="02040503050406030204" pitchFamily="18" charset="0"/>
                              <a:ea typeface="Cambria Math" panose="02040503050406030204" pitchFamily="18" charset="0"/>
                            </a:rPr>
                            <m:t> </m:t>
                          </m:r>
                        </m:e>
                      </m:nary>
                    </m:oMath>
                  </m:oMathPara>
                </a14:m>
                <a:br>
                  <a:rPr lang="tr-TR">
                    <a:effectLst/>
                  </a:rPr>
                </a:br>
                <a:endParaRPr lang="tr-TR">
                  <a:effectLst/>
                </a:endParaRPr>
              </a:p>
              <a:p>
                <a:pPr marL="0" indent="0"/>
                <a:r>
                  <a:rPr lang="tr-TR">
                    <a:effectLst/>
                  </a:rPr>
                  <a:t>şekline dönüşmüştür ve </a:t>
                </a:r>
                <a14:m>
                  <m:oMath xmlns:m="http://schemas.openxmlformats.org/officeDocument/2006/math">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değer aldığında kısıt değerinin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 </m:t>
                    </m:r>
                  </m:oMath>
                </a14:m>
                <a:r>
                  <a:rPr lang="tr-TR">
                    <a:effectLst/>
                  </a:rPr>
                  <a:t>kadar aşacağını,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değer aldığında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kadar aşağı çekeceğini görürüz.</a:t>
                </a:r>
                <a:endParaRPr lang="tr-TR"/>
              </a:p>
            </p:txBody>
          </p:sp>
        </mc:Choice>
        <mc:Fallback xmlns="">
          <p:sp>
            <p:nvSpPr>
              <p:cNvPr id="2" name="İçerik Yer Tutucusu 1">
                <a:extLst>
                  <a:ext uri="{FF2B5EF4-FFF2-40B4-BE49-F238E27FC236}">
                    <a16:creationId xmlns:a16="http://schemas.microsoft.com/office/drawing/2014/main" id="{DA2F4BE5-D901-1275-0F80-94028EEB79CD}"/>
                  </a:ext>
                </a:extLst>
              </p:cNvPr>
              <p:cNvSpPr>
                <a:spLocks noGrp="1" noRot="1" noChangeAspect="1" noMove="1" noResize="1" noEditPoints="1" noAdjustHandles="1" noChangeArrowheads="1" noChangeShapeType="1" noTextEdit="1"/>
              </p:cNvSpPr>
              <p:nvPr>
                <p:ph idx="1"/>
              </p:nvPr>
            </p:nvSpPr>
            <p:spPr>
              <a:blipFill>
                <a:blip r:embed="rId2"/>
                <a:stretch>
                  <a:fillRect l="-333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2EB9FF-4B09-07A8-C12B-0AADEE9611D5}"/>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360051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CB39117-3EBE-6ED8-6D37-5050846152EC}"/>
              </a:ext>
            </a:extLst>
          </p:cNvPr>
          <p:cNvSpPr>
            <a:spLocks noGrp="1"/>
          </p:cNvSpPr>
          <p:nvPr>
            <p:ph idx="1"/>
          </p:nvPr>
        </p:nvSpPr>
        <p:spPr/>
        <p:txBody>
          <a:bodyPr>
            <a:normAutofit/>
          </a:bodyPr>
          <a:lstStyle/>
          <a:p>
            <a:pPr>
              <a:buFont typeface="Arial" panose="020B0604020202020204" pitchFamily="34" charset="0"/>
              <a:buChar char="•"/>
            </a:pPr>
            <a:r>
              <a:rPr lang="tr-TR">
                <a:effectLst/>
              </a:rPr>
              <a:t>Bir yatırım şirketinin yatırım yapabileceği dört alternatifi ve bunun için 1000000 ₺'sı vardır. Alternatifler hisse senedi, tahvil, tasarruf mevduatı ve gayrimenkul olarak belirlenmiştir. Firma, 6 yılın sonunda nakit değerini en üst düzeye çıkaracak yatırımların karmasını belirlemek istemektedir. Hisse senetleri ve tahvillerdeki yatırım fırsatları önümüzdeki 6 yılın her birinin başında mevcuttur. Her yılın başında hisse senetlerine yatırılan her bir Lira 2 yıl sonra 1.20 ₺ (0.20 ₺ \ kar) olarak geri döner ve bu da herhangi bir alternatifte hemen yeniden yatırılabilir. Her yılın başında tahvile yatırılan her bir lira, 3 yıl sonra 1.40 ₺ olarak geri dönecek ve bu da hemen yeniden yatırılabilecek.</a:t>
            </a:r>
          </a:p>
          <a:p>
            <a:pPr>
              <a:buFont typeface="Arial" panose="020B0604020202020204" pitchFamily="34" charset="0"/>
              <a:buChar char="•"/>
            </a:pPr>
            <a:endParaRPr lang="tr-TR"/>
          </a:p>
          <a:p>
            <a:pPr>
              <a:buFont typeface="Arial" panose="020B0604020202020204" pitchFamily="34" charset="0"/>
              <a:buChar char="•"/>
            </a:pPr>
            <a:r>
              <a:rPr lang="tr-TR">
                <a:effectLst/>
              </a:rPr>
              <a:t>Tasarruf mevduatı yatırım imkanı, ikinci yılın başında sadece bir kez kullanılabilir. İkinci yılın başında mevduata yatırılan her bir lira 4 yıl sonra 1.80 ₺ olarak geri dönecektir. Gayrimenkul yatırım fırsatları ise ancak, beşinci ve altıncı yılın başında mevcuttur. Gayrimenkullere yatırılan her bir lira, bir yıl sonra 1.10 ₺ olarak geri dönecektir.</a:t>
            </a:r>
          </a:p>
          <a:p>
            <a:pPr>
              <a:lnSpc>
                <a:spcPct val="100000"/>
              </a:lnSpc>
            </a:pPr>
            <a:endParaRPr lang="tr-TR">
              <a:effectLst/>
            </a:endParaRPr>
          </a:p>
          <a:p>
            <a:pPr>
              <a:lnSpc>
                <a:spcPct val="100000"/>
              </a:lnSpc>
              <a:buFont typeface="Arial" panose="020B0604020202020204" pitchFamily="34" charset="0"/>
              <a:buChar char="•"/>
            </a:pPr>
            <a:r>
              <a:rPr lang="tr-TR">
                <a:effectLst/>
              </a:rPr>
              <a:t>Firma yönetimi, önem sırasına göre listelenen aşağıdaki hedeflere ulaşacak çeşitli alternatiflerde yatırımların optimal karışımını belirlemek istemektedir.</a:t>
            </a:r>
          </a:p>
          <a:p>
            <a:br>
              <a:rPr lang="tr-TR">
                <a:effectLst/>
              </a:rPr>
            </a:br>
            <a:endParaRPr lang="tr-TR"/>
          </a:p>
        </p:txBody>
      </p:sp>
      <p:sp>
        <p:nvSpPr>
          <p:cNvPr id="3" name="Başlık 2">
            <a:extLst>
              <a:ext uri="{FF2B5EF4-FFF2-40B4-BE49-F238E27FC236}">
                <a16:creationId xmlns:a16="http://schemas.microsoft.com/office/drawing/2014/main" id="{2EADDF65-0F9A-C27A-B6D9-842F35BF603B}"/>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368567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809454-0B7C-1A8F-8DB3-ACE2F6A92F2F}"/>
              </a:ext>
            </a:extLst>
          </p:cNvPr>
          <p:cNvSpPr>
            <a:spLocks noGrp="1"/>
          </p:cNvSpPr>
          <p:nvPr>
            <p:ph idx="1"/>
          </p:nvPr>
        </p:nvSpPr>
        <p:spPr/>
        <p:txBody>
          <a:bodyPr/>
          <a:lstStyle/>
          <a:p>
            <a:r>
              <a:rPr lang="tr-TR">
                <a:effectLst/>
              </a:rPr>
              <a:t>P1 : Riski kontrol altında tutabilmek maksadıyla hisse senetlerine ve bonolara yatırılan toplam miktar, toplam yatırımın %40'ı ile sınırlandırılmalıdır.</a:t>
            </a:r>
          </a:p>
          <a:p>
            <a:pPr>
              <a:lnSpc>
                <a:spcPct val="100000"/>
              </a:lnSpc>
            </a:pPr>
            <a:endParaRPr lang="tr-TR">
              <a:effectLst/>
            </a:endParaRPr>
          </a:p>
          <a:p>
            <a:pPr>
              <a:lnSpc>
                <a:spcPct val="100000"/>
              </a:lnSpc>
            </a:pPr>
            <a:r>
              <a:rPr lang="tr-TR">
                <a:effectLst/>
              </a:rPr>
              <a:t>P2: Tasarruf mevduatlarına yatırılan miktar toplam yatırımın en az % 25'i olmalıdır.</a:t>
            </a:r>
          </a:p>
          <a:p>
            <a:pPr>
              <a:lnSpc>
                <a:spcPct val="100000"/>
              </a:lnSpc>
            </a:pPr>
            <a:endParaRPr lang="tr-TR">
              <a:effectLst/>
            </a:endParaRPr>
          </a:p>
          <a:p>
            <a:pPr>
              <a:lnSpc>
                <a:spcPct val="100000"/>
              </a:lnSpc>
            </a:pPr>
            <a:r>
              <a:rPr lang="tr-TR">
                <a:effectLst/>
              </a:rPr>
              <a:t>P3: Gayrimenkulün gelecekte çok cazip olması bekleniyor. Bu sebeple, yönetim gayrimenkul için en az 300.000 ₺ yatırım yapmak istemektedir.</a:t>
            </a:r>
          </a:p>
          <a:p>
            <a:pPr>
              <a:lnSpc>
                <a:spcPct val="100000"/>
              </a:lnSpc>
            </a:pPr>
            <a:endParaRPr lang="tr-TR">
              <a:effectLst/>
            </a:endParaRPr>
          </a:p>
          <a:p>
            <a:pPr>
              <a:lnSpc>
                <a:spcPct val="100000"/>
              </a:lnSpc>
            </a:pPr>
            <a:r>
              <a:rPr lang="tr-TR">
                <a:effectLst/>
              </a:rPr>
              <a:t>P4: Altıncı yılın sonuna kadar toplam nakit değeri maksimize edilmelidir.</a:t>
            </a:r>
          </a:p>
          <a:p>
            <a:br>
              <a:rPr lang="tr-TR">
                <a:effectLst/>
              </a:rPr>
            </a:br>
            <a:endParaRPr lang="tr-TR"/>
          </a:p>
        </p:txBody>
      </p:sp>
      <p:sp>
        <p:nvSpPr>
          <p:cNvPr id="3" name="Başlık 2">
            <a:extLst>
              <a:ext uri="{FF2B5EF4-FFF2-40B4-BE49-F238E27FC236}">
                <a16:creationId xmlns:a16="http://schemas.microsoft.com/office/drawing/2014/main" id="{C7BBAF00-7374-23DC-FD7A-F280D5B6EAA5}"/>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160656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8ADD9BC-4F8C-F0F3-0193-534B330B0EF0}"/>
                  </a:ext>
                </a:extLst>
              </p:cNvPr>
              <p:cNvSpPr>
                <a:spLocks noGrp="1"/>
              </p:cNvSpPr>
              <p:nvPr>
                <p:ph idx="1"/>
              </p:nvPr>
            </p:nvSpPr>
            <p:spPr/>
            <p:txBody>
              <a:bodyPr/>
              <a:lstStyle/>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𝑆</m:t>
                        </m:r>
                      </m:e>
                      <m:sub>
                        <m:r>
                          <a:rPr lang="tr-TR" b="0" i="1" smtClean="0">
                            <a:effectLst/>
                            <a:latin typeface="Cambria Math" panose="02040503050406030204" pitchFamily="18" charset="0"/>
                          </a:rPr>
                          <m:t>𝑖</m:t>
                        </m:r>
                      </m:sub>
                    </m:sSub>
                  </m:oMath>
                </a14:m>
                <a:r>
                  <a:rPr lang="tr-TR">
                    <a:effectLst/>
                  </a:rPr>
                  <a:t> = i yılının başında hisse senetlerine yatırılan para miktarı (i =1,2,3,4,5),</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𝐵</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tahvillere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rPr>
                      <m:t> </m:t>
                    </m:r>
                  </m:oMath>
                </a14:m>
                <a:r>
                  <a:rPr lang="tr-TR">
                    <a:effectLst/>
                  </a:rPr>
                  <a:t>= 2. yılda tasarruf mevduatlarına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𝑅</m:t>
                        </m:r>
                      </m:e>
                      <m:sub>
                        <m:r>
                          <a:rPr lang="tr-TR" b="0" i="1" smtClean="0">
                            <a:effectLst/>
                            <a:latin typeface="Cambria Math" panose="02040503050406030204" pitchFamily="18" charset="0"/>
                          </a:rPr>
                          <m:t>𝑗</m:t>
                        </m:r>
                      </m:sub>
                    </m:sSub>
                    <m:r>
                      <a:rPr lang="tr-TR" b="0" i="1" smtClean="0">
                        <a:effectLst/>
                        <a:latin typeface="Cambria Math" panose="02040503050406030204" pitchFamily="18" charset="0"/>
                      </a:rPr>
                      <m:t> </m:t>
                    </m:r>
                  </m:oMath>
                </a14:m>
                <a:r>
                  <a:rPr lang="tr-TR">
                    <a:effectLst/>
                  </a:rPr>
                  <a:t>= gayrimenkul yatırımı (j=5,6),</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𝐼</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i yılında boşta tutulan ve yatırılmayan para miktarı</a:t>
                </a:r>
              </a:p>
              <a:p>
                <a:pPr>
                  <a:lnSpc>
                    <a:spcPct val="100000"/>
                  </a:lnSpc>
                </a:pPr>
                <a:endParaRPr lang="tr-TR"/>
              </a:p>
              <a:p>
                <a:pPr>
                  <a:lnSpc>
                    <a:spcPct val="100000"/>
                  </a:lnSpc>
                </a:pPr>
                <a:br>
                  <a:rPr lang="tr-TR">
                    <a:effectLst/>
                  </a:rPr>
                </a:br>
                <a:endParaRPr lang="tr-TR"/>
              </a:p>
            </p:txBody>
          </p:sp>
        </mc:Choice>
        <mc:Fallback xmlns="">
          <p:sp>
            <p:nvSpPr>
              <p:cNvPr id="2" name="İçerik Yer Tutucusu 1">
                <a:extLst>
                  <a:ext uri="{FF2B5EF4-FFF2-40B4-BE49-F238E27FC236}">
                    <a16:creationId xmlns:a16="http://schemas.microsoft.com/office/drawing/2014/main" id="{78ADD9BC-4F8C-F0F3-0193-534B330B0EF0}"/>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DBB655-6B76-9114-D683-567D64B32865}"/>
              </a:ext>
            </a:extLst>
          </p:cNvPr>
          <p:cNvSpPr>
            <a:spLocks noGrp="1"/>
          </p:cNvSpPr>
          <p:nvPr>
            <p:ph type="title"/>
          </p:nvPr>
        </p:nvSpPr>
        <p:spPr/>
        <p:txBody>
          <a:bodyPr/>
          <a:lstStyle/>
          <a:p>
            <a:r>
              <a:rPr lang="tr-TR"/>
              <a:t>Yatırım Planlama</a:t>
            </a:r>
          </a:p>
        </p:txBody>
      </p:sp>
      <p:pic>
        <p:nvPicPr>
          <p:cNvPr id="5" name="Resim 4">
            <a:extLst>
              <a:ext uri="{FF2B5EF4-FFF2-40B4-BE49-F238E27FC236}">
                <a16:creationId xmlns:a16="http://schemas.microsoft.com/office/drawing/2014/main" id="{3AF70E1D-3F8A-FFF0-2DC6-C9CC32F7B012}"/>
              </a:ext>
            </a:extLst>
          </p:cNvPr>
          <p:cNvPicPr>
            <a:picLocks noChangeAspect="1"/>
          </p:cNvPicPr>
          <p:nvPr/>
        </p:nvPicPr>
        <p:blipFill>
          <a:blip r:embed="rId3"/>
          <a:stretch>
            <a:fillRect/>
          </a:stretch>
        </p:blipFill>
        <p:spPr>
          <a:xfrm>
            <a:off x="2483768" y="3249058"/>
            <a:ext cx="3528392" cy="215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608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7E42C-8C51-7114-9C80-C1835A8DEF48}"/>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İlk yıl yapılabilecek yatırımlar;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İkinci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Üçüncü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Dördüncü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Beşinci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Altıncı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6487E42C-8C51-7114-9C80-C1835A8DEF48}"/>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6CFC41-DA04-EF75-3390-AE5FD61777B2}"/>
              </a:ext>
            </a:extLst>
          </p:cNvPr>
          <p:cNvSpPr>
            <a:spLocks noGrp="1"/>
          </p:cNvSpPr>
          <p:nvPr>
            <p:ph type="title"/>
          </p:nvPr>
        </p:nvSpPr>
        <p:spPr/>
        <p:txBody>
          <a:bodyPr/>
          <a:lstStyle/>
          <a:p>
            <a:r>
              <a:rPr lang="tr-TR"/>
              <a:t>Yatırım Planlama</a:t>
            </a:r>
          </a:p>
        </p:txBody>
      </p:sp>
      <p:pic>
        <p:nvPicPr>
          <p:cNvPr id="4" name="Resim 3">
            <a:extLst>
              <a:ext uri="{FF2B5EF4-FFF2-40B4-BE49-F238E27FC236}">
                <a16:creationId xmlns:a16="http://schemas.microsoft.com/office/drawing/2014/main" id="{60AD4AAA-315F-3802-51AB-AA9F9E5F3B65}"/>
              </a:ext>
            </a:extLst>
          </p:cNvPr>
          <p:cNvPicPr>
            <a:picLocks noChangeAspect="1"/>
          </p:cNvPicPr>
          <p:nvPr/>
        </p:nvPicPr>
        <p:blipFill>
          <a:blip r:embed="rId3"/>
          <a:stretch>
            <a:fillRect/>
          </a:stretch>
        </p:blipFill>
        <p:spPr>
          <a:xfrm>
            <a:off x="6084168" y="980729"/>
            <a:ext cx="2880320" cy="1759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785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9FEA098-0D20-255E-E7A0-DD6180B2B35D}"/>
                  </a:ext>
                </a:extLst>
              </p:cNvPr>
              <p:cNvSpPr>
                <a:spLocks noGrp="1"/>
              </p:cNvSpPr>
              <p:nvPr>
                <p:ph idx="1"/>
              </p:nvPr>
            </p:nvSpPr>
            <p:spPr/>
            <p:txBody>
              <a:bodyPr>
                <a:norm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Hedef -1: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79FEA098-0D20-255E-E7A0-DD6180B2B35D}"/>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EBF775B-42A8-9823-BD3D-3DD13B757D4B}"/>
              </a:ext>
            </a:extLst>
          </p:cNvPr>
          <p:cNvSpPr>
            <a:spLocks noGrp="1"/>
          </p:cNvSpPr>
          <p:nvPr>
            <p:ph type="title"/>
          </p:nvPr>
        </p:nvSpPr>
        <p:spPr/>
        <p:txBody>
          <a:bodyPr/>
          <a:lstStyle/>
          <a:p>
            <a:r>
              <a:rPr lang="tr-TR"/>
              <a:t>Yatırım Planlama: Hedef-1</a:t>
            </a:r>
          </a:p>
        </p:txBody>
      </p:sp>
    </p:spTree>
    <p:extLst>
      <p:ext uri="{BB962C8B-B14F-4D97-AF65-F5344CB8AC3E}">
        <p14:creationId xmlns:p14="http://schemas.microsoft.com/office/powerpoint/2010/main" val="3701263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584BC46-E84A-33BF-9757-5E844AE88309}"/>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Hedef -2: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584BC46-E84A-33BF-9757-5E844AE88309}"/>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FBAF38B-FD7F-C03C-99E7-2084888C40DE}"/>
              </a:ext>
            </a:extLst>
          </p:cNvPr>
          <p:cNvSpPr>
            <a:spLocks noGrp="1"/>
          </p:cNvSpPr>
          <p:nvPr>
            <p:ph type="title"/>
          </p:nvPr>
        </p:nvSpPr>
        <p:spPr/>
        <p:txBody>
          <a:bodyPr/>
          <a:lstStyle/>
          <a:p>
            <a:r>
              <a:rPr lang="tr-TR"/>
              <a:t>Yatırım Planlama: Hedef-2</a:t>
            </a:r>
          </a:p>
        </p:txBody>
      </p:sp>
    </p:spTree>
    <p:extLst>
      <p:ext uri="{BB962C8B-B14F-4D97-AF65-F5344CB8AC3E}">
        <p14:creationId xmlns:p14="http://schemas.microsoft.com/office/powerpoint/2010/main" val="1400037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2C3431-996A-6EBA-5971-A6F73D7BDC4D}"/>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Hedef-3:</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600" b="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naryPr>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r>
                            <a:rPr lang="tr-TR" altLang="en-US" kern="0">
                              <a:latin typeface="Cambria Math" panose="02040503050406030204" pitchFamily="18" charset="0"/>
                              <a:ea typeface="Times New Roman" panose="02020603050405020304" pitchFamily="18" charset="0"/>
                              <a:cs typeface="Times New Roman" panose="02020603050405020304" pitchFamily="18" charset="0"/>
                            </a:rPr>
                            <m:t>=5</m:t>
                          </m:r>
                        </m:sub>
                        <m:sup>
                          <m:r>
                            <a:rPr lang="tr-TR" altLang="en-US" kern="0">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𝑅</m:t>
                              </m:r>
                            </m:e>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altLang="en-US" kern="0">
                          <a:latin typeface="Cambria Math" panose="02040503050406030204" pitchFamily="18" charset="0"/>
                          <a:ea typeface="Times New Roman" panose="02020603050405020304" pitchFamily="18" charset="0"/>
                          <a:cs typeface="Times New Roman" panose="02020603050405020304" pitchFamily="18" charset="0"/>
                        </a:rPr>
                        <m:t>≥300000</m:t>
                      </m:r>
                    </m:oMath>
                  </m:oMathPara>
                </a14:m>
                <a:endParaRPr lang="tr-TR" altLang="en-US" kern="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minimize </a:t>
                </a: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edilecektir.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312C3431-996A-6EBA-5971-A6F73D7BDC4D}"/>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66E9609-173A-D0AA-7DB1-85FDCAA1C739}"/>
              </a:ext>
            </a:extLst>
          </p:cNvPr>
          <p:cNvSpPr>
            <a:spLocks noGrp="1"/>
          </p:cNvSpPr>
          <p:nvPr>
            <p:ph type="title"/>
          </p:nvPr>
        </p:nvSpPr>
        <p:spPr/>
        <p:txBody>
          <a:bodyPr/>
          <a:lstStyle/>
          <a:p>
            <a:r>
              <a:rPr lang="tr-TR"/>
              <a:t>Yatırım Planlama: Hedef-3</a:t>
            </a:r>
          </a:p>
        </p:txBody>
      </p:sp>
    </p:spTree>
    <p:extLst>
      <p:ext uri="{BB962C8B-B14F-4D97-AF65-F5344CB8AC3E}">
        <p14:creationId xmlns:p14="http://schemas.microsoft.com/office/powerpoint/2010/main" val="1650708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BEE26CF-F8B8-F0FA-945D-D845503E1CC8}"/>
                  </a:ext>
                </a:extLst>
              </p:cNvPr>
              <p:cNvSpPr>
                <a:spLocks noGrp="1"/>
              </p:cNvSpPr>
              <p:nvPr>
                <p:ph idx="1"/>
              </p:nvPr>
            </p:nvSpPr>
            <p:spPr/>
            <p:txBody>
              <a:bodyPr>
                <a:normAutofit/>
              </a:bodyPr>
              <a:lstStyle/>
              <a:p>
                <a:r>
                  <a:rPr lang="tr-TR">
                    <a:effectLst/>
                  </a:rPr>
                  <a:t>Hedef-4:</a:t>
                </a:r>
              </a:p>
              <a:p>
                <a:pPr>
                  <a:lnSpc>
                    <a:spcPct val="100000"/>
                  </a:lnSpc>
                </a:pPr>
                <a:r>
                  <a:rPr lang="tr-TR">
                    <a:effectLst/>
                  </a:rPr>
                  <a:t>Amaç altıncı yılın sonunda elde edilen geliri maksimize etmek olduğuna göre, altıncı dönem sonuna gelir bırakan yatırımların çıktılarının maksimize edilmesi gerekir, -ki bunlar; S5, B4 ve R6'dır. Gelirin maksimum olması ya maksimizasyon amaçlı bir amaç fonksiyonu ile ya da tanımlanacak çok büyük bir değerden büyük bir gelir kısıtı tanımlanarak yapılabilir. Aşağıda ikinci yönteme ait bir kısıt tanımı yapılmıştır;</a:t>
                </a:r>
              </a:p>
              <a:p>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gevşetilerek;</a:t>
                </a: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 </a:t>
                </a: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değişkeni minimize edilir. Bunun anlamı, ``elde edilecek gelir düşünülebilecek çok büyük bir değerden minimum seviyede sapmalıdır‘’.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effectLst/>
                </a:endParaRPr>
              </a:p>
            </p:txBody>
          </p:sp>
        </mc:Choice>
        <mc:Fallback xmlns="">
          <p:sp>
            <p:nvSpPr>
              <p:cNvPr id="2" name="İçerik Yer Tutucusu 1">
                <a:extLst>
                  <a:ext uri="{FF2B5EF4-FFF2-40B4-BE49-F238E27FC236}">
                    <a16:creationId xmlns:a16="http://schemas.microsoft.com/office/drawing/2014/main" id="{5BEE26CF-F8B8-F0FA-945D-D845503E1CC8}"/>
                  </a:ext>
                </a:extLst>
              </p:cNvPr>
              <p:cNvSpPr>
                <a:spLocks noGrp="1" noRot="1" noChangeAspect="1" noMove="1" noResize="1" noEditPoints="1" noAdjustHandles="1" noChangeArrowheads="1" noChangeShapeType="1" noTextEdit="1"/>
              </p:cNvSpPr>
              <p:nvPr>
                <p:ph idx="1"/>
              </p:nvPr>
            </p:nvSpPr>
            <p:spPr>
              <a:blipFill>
                <a:blip r:embed="rId2"/>
                <a:stretch>
                  <a:fillRect l="-653"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F649CC9-DFA5-D38C-E5BD-20BF2C69AD9C}"/>
              </a:ext>
            </a:extLst>
          </p:cNvPr>
          <p:cNvSpPr>
            <a:spLocks noGrp="1"/>
          </p:cNvSpPr>
          <p:nvPr>
            <p:ph type="title"/>
          </p:nvPr>
        </p:nvSpPr>
        <p:spPr/>
        <p:txBody>
          <a:bodyPr/>
          <a:lstStyle/>
          <a:p>
            <a:r>
              <a:rPr lang="tr-TR"/>
              <a:t>Yatırım Planlama: Hedef-4</a:t>
            </a:r>
          </a:p>
        </p:txBody>
      </p:sp>
    </p:spTree>
    <p:extLst>
      <p:ext uri="{BB962C8B-B14F-4D97-AF65-F5344CB8AC3E}">
        <p14:creationId xmlns:p14="http://schemas.microsoft.com/office/powerpoint/2010/main" val="3099648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F2789C-1A72-0C0B-8092-A0DC183BAF2C}"/>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Amaç fonksiyonu;</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Problem çözüldüğünde elde edilen 6. dönem geliri; 1980000 ₺ olarak bulunur.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=1800000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=1120000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=1500000</m:t>
                    </m:r>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08F2789C-1A72-0C0B-8092-A0DC183BAF2C}"/>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5D90772-BDDC-078E-2DE4-B435A6917091}"/>
              </a:ext>
            </a:extLst>
          </p:cNvPr>
          <p:cNvSpPr>
            <a:spLocks noGrp="1"/>
          </p:cNvSpPr>
          <p:nvPr>
            <p:ph type="title"/>
          </p:nvPr>
        </p:nvSpPr>
        <p:spPr/>
        <p:txBody>
          <a:bodyPr/>
          <a:lstStyle/>
          <a:p>
            <a:r>
              <a:rPr lang="tr-TR"/>
              <a:t>Yatırım Planlama: Amaç</a:t>
            </a:r>
          </a:p>
        </p:txBody>
      </p:sp>
    </p:spTree>
    <p:extLst>
      <p:ext uri="{BB962C8B-B14F-4D97-AF65-F5344CB8AC3E}">
        <p14:creationId xmlns:p14="http://schemas.microsoft.com/office/powerpoint/2010/main" val="2568485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B3F5704-1468-2E27-3059-B206B49255A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tr-TR">
                    <a:effectLst/>
                  </a:rPr>
                  <a:t>Bir satıcının şatış yapacağı üç şehir bulunmaktadır. Bulunduğu yerden A şehrine 122 km, B şehrine 377 km ve C şehrine 48 km uzaklıktadır. Ay içerisinde 3000 Km seyahat sınırlaması vardır. Yemek ve diğer masraflar A şehrinde 95 ₺, B şehrinde 130 ₺ ve C şehrinde 180 </a:t>
                </a:r>
                <a:r>
                  <a:rPr lang="tr-TR" i="0">
                    <a:effectLst/>
                  </a:rPr>
                  <a:t>₺</a:t>
                </a:r>
                <a:r>
                  <a:rPr lang="tr-TR">
                    <a:effectLst/>
                  </a:rPr>
                  <a:t> olarak belirlenmiştir. Muhasebe servisi 2000 ₺ harcırah sağlamaktadır. A şehrine seyahat 800 ₺, B şehrine seyahat 1300 ₺ ve C şehrine seyahat 1800 ₺ kazandırmaktadır. Satıcı 20000 ₺ üzerinde gelir elde etmek istemektedir. </a:t>
                </a:r>
              </a:p>
              <a:p>
                <a:pPr>
                  <a:lnSpc>
                    <a:spcPct val="100000"/>
                  </a:lnSpc>
                </a:pPr>
                <a:endParaRPr lang="tr-TR">
                  <a:effectLst/>
                </a:endParaRPr>
              </a:p>
              <a:p>
                <a:pPr>
                  <a:lnSpc>
                    <a:spcPct val="100000"/>
                  </a:lnSpc>
                  <a:buFont typeface="Arial" panose="020B0604020202020204" pitchFamily="34" charset="0"/>
                  <a:buChar char="•"/>
                </a:pPr>
                <a:r>
                  <a:rPr lang="tr-TR">
                    <a:effectLst/>
                  </a:rPr>
                  <a:t>Satışları en üst düzeye çıkaracak ve beklentisini karşılayıp karşılayamadığını görebileceği modeli kurunuz? </a:t>
                </a:r>
              </a:p>
              <a:p>
                <a:pPr>
                  <a:lnSpc>
                    <a:spcPct val="107000"/>
                  </a:lnSpc>
                  <a:spcAft>
                    <a:spcPts val="800"/>
                  </a:spcAft>
                </a:pP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 şehrine yapacağı seyahat sayısı, </a:t>
                </a: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C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Problemi önce bir optimizasyon problemi olarak ele alarak, satıcının karını maksimize eden modeli kuralım.</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+377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B3F5704-1468-2E27-3059-B206B49255AD}"/>
                  </a:ext>
                </a:extLst>
              </p:cNvPr>
              <p:cNvSpPr>
                <a:spLocks noGrp="1" noRot="1" noChangeAspect="1" noMove="1" noResize="1" noEditPoints="1" noAdjustHandles="1" noChangeArrowheads="1" noChangeShapeType="1" noTextEdit="1"/>
              </p:cNvSpPr>
              <p:nvPr>
                <p:ph idx="1"/>
              </p:nvPr>
            </p:nvSpPr>
            <p:spPr>
              <a:blipFill>
                <a:blip r:embed="rId2"/>
                <a:stretch>
                  <a:fillRect l="-508" t="-750"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4ABEF9-FDAE-8946-7C85-23F1D18F50E1}"/>
              </a:ext>
            </a:extLst>
          </p:cNvPr>
          <p:cNvSpPr>
            <a:spLocks noGrp="1"/>
          </p:cNvSpPr>
          <p:nvPr>
            <p:ph type="title"/>
          </p:nvPr>
        </p:nvSpPr>
        <p:spPr/>
        <p:txBody>
          <a:bodyPr/>
          <a:lstStyle/>
          <a:p>
            <a:r>
              <a:rPr lang="tr-TR"/>
              <a:t>Satıcı Problemi</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9F633BB-2375-573F-D456-B31061C4946F}"/>
                  </a:ext>
                </a:extLst>
              </p:cNvPr>
              <p:cNvSpPr txBox="1"/>
              <p:nvPr/>
            </p:nvSpPr>
            <p:spPr>
              <a:xfrm>
                <a:off x="3217306" y="6181804"/>
                <a:ext cx="4572000" cy="369332"/>
              </a:xfrm>
              <a:prstGeom prst="rect">
                <a:avLst/>
              </a:prstGeom>
              <a:noFill/>
            </p:spPr>
            <p:txBody>
              <a:bodyPr wrap="square">
                <a:spAutoFit/>
              </a:bodyPr>
              <a:lstStyle/>
              <a:p>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tr-TR" altLang="en-US" sz="1500" i="1" dirty="0">
                    <a:solidFill>
                      <a:schemeClr val="tx1">
                        <a:lumMod val="65000"/>
                        <a:lumOff val="35000"/>
                      </a:schemeClr>
                    </a:solidFill>
                    <a:latin typeface="+mj-lt"/>
                    <a:ea typeface="맑은 고딕" pitchFamily="50" charset="-127"/>
                  </a:rPr>
                  <a:t>ve </a:t>
                </a:r>
                <a:r>
                  <a:rPr lang="tr-TR" altLang="en-US" sz="1500" i="1" dirty="0" err="1">
                    <a:solidFill>
                      <a:schemeClr val="tx1">
                        <a:lumMod val="65000"/>
                        <a:lumOff val="35000"/>
                      </a:schemeClr>
                    </a:solidFill>
                    <a:latin typeface="+mj-lt"/>
                    <a:ea typeface="맑은 고딕" pitchFamily="50" charset="-127"/>
                  </a:rPr>
                  <a:t>tamsayılı</a:t>
                </a:r>
                <a:endParaRPr lang="tr-TR" altLang="en-US" sz="1500" i="1" dirty="0">
                  <a:solidFill>
                    <a:schemeClr val="tx1">
                      <a:lumMod val="65000"/>
                      <a:lumOff val="35000"/>
                    </a:schemeClr>
                  </a:solidFill>
                  <a:latin typeface="+mj-lt"/>
                  <a:ea typeface="맑은 고딕" pitchFamily="50" charset="-127"/>
                </a:endParaRPr>
              </a:p>
            </p:txBody>
          </p:sp>
        </mc:Choice>
        <mc:Fallback xmlns="">
          <p:sp>
            <p:nvSpPr>
              <p:cNvPr id="5" name="Metin kutusu 4">
                <a:extLst>
                  <a:ext uri="{FF2B5EF4-FFF2-40B4-BE49-F238E27FC236}">
                    <a16:creationId xmlns:a16="http://schemas.microsoft.com/office/drawing/2014/main" id="{49F633BB-2375-573F-D456-B31061C4946F}"/>
                  </a:ext>
                </a:extLst>
              </p:cNvPr>
              <p:cNvSpPr txBox="1">
                <a:spLocks noRot="1" noChangeAspect="1" noMove="1" noResize="1" noEditPoints="1" noAdjustHandles="1" noChangeArrowheads="1" noChangeShapeType="1" noTextEdit="1"/>
              </p:cNvSpPr>
              <p:nvPr/>
            </p:nvSpPr>
            <p:spPr>
              <a:xfrm>
                <a:off x="3217306" y="6181804"/>
                <a:ext cx="4572000" cy="369332"/>
              </a:xfrm>
              <a:prstGeom prst="rect">
                <a:avLst/>
              </a:prstGeom>
              <a:blipFill>
                <a:blip r:embed="rId3"/>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158206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34E18FA-7B98-8F56-5622-93F70C1D853A}"/>
              </a:ext>
            </a:extLst>
          </p:cNvPr>
          <p:cNvSpPr>
            <a:spLocks noGrp="1"/>
          </p:cNvSpPr>
          <p:nvPr>
            <p:ph idx="1"/>
          </p:nvPr>
        </p:nvSpPr>
        <p:spPr/>
        <p:txBody>
          <a:bodyPr/>
          <a:lstStyle/>
          <a:p>
            <a:pPr>
              <a:lnSpc>
                <a:spcPct val="150000"/>
              </a:lnSpc>
              <a:buFont typeface="Arial" panose="020B0604020202020204" pitchFamily="34" charset="0"/>
              <a:buChar char="•"/>
            </a:pPr>
            <a:r>
              <a:rPr lang="tr-TR"/>
              <a:t>Tüm hedef kısıtlamaları, d- ve d+ değişim değişkenleri içeren eşitliklerdir.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Pozitif sapma değişken (d+), hedef seviyenin aşıldığı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Negatif bir sapma değişkeni (d-), hedef seviyenin hedeflenmemiş olduğu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kısıtlamasında en az bir veya her iki sapma değişkeninin sıfıra eşit olması gerekir. Her iki sapma değişkeni aynı değer alamaz.</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programlama modelindeki amaç fonksiyonu, hedef öncelikleri sırasındaki hedeflerden sapmayı en aza indirmeyi amaçlamaktadır.</a:t>
            </a:r>
          </a:p>
          <a:p>
            <a:endParaRPr lang="tr-TR"/>
          </a:p>
        </p:txBody>
      </p:sp>
      <p:sp>
        <p:nvSpPr>
          <p:cNvPr id="3" name="Başlık 2">
            <a:extLst>
              <a:ext uri="{FF2B5EF4-FFF2-40B4-BE49-F238E27FC236}">
                <a16:creationId xmlns:a16="http://schemas.microsoft.com/office/drawing/2014/main" id="{A15DDD0B-567D-985E-1DDB-A1114FE943A7}"/>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218683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0C682E5-B140-3B65-FF31-24DB24900987}"/>
                  </a:ext>
                </a:extLst>
              </p:cNvPr>
              <p:cNvSpPr>
                <a:spLocks noGrp="1"/>
              </p:cNvSpPr>
              <p:nvPr>
                <p:ph idx="1"/>
              </p:nvPr>
            </p:nvSpPr>
            <p:spPr/>
            <p:txBody>
              <a:bodyPr/>
              <a:lstStyle/>
              <a:p>
                <a:r>
                  <a:rPr lang="tr-TR">
                    <a:effectLst/>
                  </a:rPr>
                  <a:t>Satıcının amacı 20000 ₺ üzerinde bir kazanç elde edip edemeyeceğini modeli çözerek görebilir. Çözümden 19900 ₺  olarak bulunmuştur. Bu kazancı elde edebilmek için, B şehrine 7 kez ve C şehrine 6 kez seyahat etmelidir. </a:t>
                </a:r>
                <a:r>
                  <a:rPr lang="tr-TR" altLang="en-US" dirty="0"/>
                  <a:t>Toplam 2927 Km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377×7+6×48</m:t>
                        </m:r>
                      </m:e>
                    </m:d>
                  </m:oMath>
                </a14:m>
                <a:r>
                  <a:rPr lang="tr-TR" altLang="en-US" dirty="0"/>
                  <a:t> yol </a:t>
                </a:r>
                <a:r>
                  <a:rPr lang="tr-TR" dirty="0">
                    <a:effectLst/>
                  </a:rPr>
                  <a:t>yapıp, 1990 ₺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7×130+6×180</m:t>
                        </m:r>
                      </m:e>
                    </m:d>
                  </m:oMath>
                </a14:m>
                <a:r>
                  <a:rPr lang="tr-TR" dirty="0">
                    <a:effectLst/>
                  </a:rPr>
                  <a:t> masraf </a:t>
                </a:r>
                <a:r>
                  <a:rPr lang="tr-TR">
                    <a:effectLst/>
                  </a:rPr>
                  <a:t>yapacaktır.</a:t>
                </a:r>
              </a:p>
              <a:p>
                <a:endParaRPr lang="tr-TR"/>
              </a:p>
              <a:p>
                <a:pPr>
                  <a:lnSpc>
                    <a:spcPct val="107000"/>
                  </a:lnSpc>
                  <a:spcAft>
                    <a:spcPts val="800"/>
                  </a:spcAft>
                </a:pPr>
                <a:r>
                  <a:rPr lang="tr-TR" altLang="en-US"/>
                  <a:t>Şimdi geliri 20000 ₺ seviyesine yükseltecek bir kısıt tanımlayalım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altLang="en-US" dirty="0"/>
                  <a:t>Kısıtlarımızı geliri 20000 ₺ seviyesine yükseltmek için gerekli kısıt gevşetmelerini yapalım.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2" name="İçerik Yer Tutucusu 1">
                <a:extLst>
                  <a:ext uri="{FF2B5EF4-FFF2-40B4-BE49-F238E27FC236}">
                    <a16:creationId xmlns:a16="http://schemas.microsoft.com/office/drawing/2014/main" id="{50C682E5-B140-3B65-FF31-24DB2490098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FB42F-DCE7-2933-FFDF-A45B4C0066DF}"/>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157127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1D59425-3D0F-EC73-7DFC-EA869C9420A1}"/>
                  </a:ext>
                </a:extLst>
              </p:cNvPr>
              <p:cNvSpPr>
                <a:spLocks noGrp="1"/>
              </p:cNvSpPr>
              <p:nvPr>
                <p:ph idx="1"/>
              </p:nvPr>
            </p:nvSpPr>
            <p:spPr/>
            <p:txBody>
              <a:bodyPr>
                <a:normAutofit/>
              </a:bodyPr>
              <a:lstStyle/>
              <a:p>
                <a:pPr>
                  <a:lnSpc>
                    <a:spcPct val="107000"/>
                  </a:lnSpc>
                  <a:spcAft>
                    <a:spcPts val="800"/>
                  </a:spcAft>
                  <a:buFont typeface="Arial" panose="020B0604020202020204" pitchFamily="34" charset="0"/>
                  <a:buChar char="•"/>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Gelir kısıtını katı bir şekilde kullanıyor ve mutlaka ulaşmak istiyoruz, bu durumda gelir kısıtında bir esnetme yapmıyoruz. Bu şartlar altında amaç denklemimiz aşağıdaki gibi tanımlanır ve nihai model görüldüğü gibidir.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𝐺</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𝑇𝑎𝑚</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𝑠𝑎𝑦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ı</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=1437,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gelir seviyesi 20100 ₺ olarak bulunur.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Buradan da anlaşılıyorki, bu gelir seviyesine ulaşabilmek için harcama limitinde toplam 10 ₺ artış yapmak gerekmektedir. Yeni plan ile 1437 Km daha az seyahet edilecektir.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21D59425-3D0F-EC73-7DFC-EA869C9420A1}"/>
                  </a:ext>
                </a:extLst>
              </p:cNvPr>
              <p:cNvSpPr>
                <a:spLocks noGrp="1" noRot="1" noChangeAspect="1" noMove="1" noResize="1" noEditPoints="1" noAdjustHandles="1" noChangeArrowheads="1" noChangeShapeType="1" noTextEdit="1"/>
              </p:cNvSpPr>
              <p:nvPr>
                <p:ph idx="1"/>
              </p:nvPr>
            </p:nvSpPr>
            <p:spPr>
              <a:blipFill>
                <a:blip r:embed="rId2"/>
                <a:stretch>
                  <a:fillRect l="-508" t="-750"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24A95B4-96C2-A778-75D0-7528672FCAD2}"/>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2238917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A5CF8C5-A665-0492-6E06-FC8B6AFF0BF7}"/>
                  </a:ext>
                </a:extLst>
              </p:cNvPr>
              <p:cNvSpPr>
                <a:spLocks noGrp="1"/>
              </p:cNvSpPr>
              <p:nvPr>
                <p:ph idx="1"/>
              </p:nvPr>
            </p:nvSpPr>
            <p:spPr>
              <a:xfrm>
                <a:off x="395536" y="1052736"/>
                <a:ext cx="8402525" cy="5313734"/>
              </a:xfrm>
            </p:spPr>
            <p:txBody>
              <a:bodyPr>
                <a:normAutofit lnSpcReduction="10000"/>
              </a:bodyPr>
              <a:lstStyle/>
              <a:p>
                <a:r>
                  <a:rPr lang="tr-TR">
                    <a:effectLst/>
                  </a:rPr>
                  <a:t>Makine imalat ltd. Belirli dört ürün için bir makinada işlem yapmaktadır. İşlerin işlenme zamanları ve teslim tarihleri, gecikme durumundaki cezalar tabloda verilmiştir. Amaç minimum ceza ile ürünü teslim etmektir.</a:t>
                </a: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m:t>
                        </m:r>
                      </m:sub>
                    </m:sSub>
                  </m:oMath>
                </a14:m>
                <a:r>
                  <a:rPr lang="tr-TR">
                    <a:effectLst/>
                  </a:rPr>
                  <a:t> i ürününün üretime başlanma zamanını göstermek üzere model aşağıdaki gibi kurulur. </a:t>
                </a:r>
              </a:p>
              <a:p>
                <a:r>
                  <a:rPr lang="tr-TR">
                    <a:effectLst/>
                  </a:rPr>
                  <a:t>**(1.ve 2. ürün için - Ya 2.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e>
                      </m:d>
                    </m:oMath>
                  </m:oMathPara>
                </a14:m>
                <a:endParaRPr lang="tr-TR">
                  <a:effectLst/>
                </a:endParaRPr>
              </a:p>
              <a:p>
                <a:pPr>
                  <a:lnSpc>
                    <a:spcPct val="100000"/>
                  </a:lnSpc>
                </a:pPr>
                <a:r>
                  <a:rPr lang="tr-TR">
                    <a:effectLst/>
                  </a:rPr>
                  <a:t>**(1.ve 3. ürün için - Ya 3.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e>
                      </m:d>
                    </m:oMath>
                  </m:oMathPara>
                </a14:m>
                <a:endParaRPr lang="tr-TR">
                  <a:effectLst/>
                </a:endParaRPr>
              </a:p>
              <a:p>
                <a:pPr>
                  <a:lnSpc>
                    <a:spcPct val="100000"/>
                  </a:lnSpc>
                </a:pPr>
                <a:r>
                  <a:rPr lang="tr-TR">
                    <a:effectLst/>
                  </a:rPr>
                  <a:t>**(1.ve 4. ürün için - Ya 4.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≥4 −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e>
                      </m:d>
                    </m:oMath>
                  </m:oMathPara>
                </a14:m>
                <a:endParaRPr lang="tr-TR">
                  <a:effectLst/>
                </a:endParaRPr>
              </a:p>
              <a:p>
                <a:pPr>
                  <a:lnSpc>
                    <a:spcPct val="100000"/>
                  </a:lnSpc>
                </a:pPr>
                <a:r>
                  <a:rPr lang="tr-TR">
                    <a:effectLst/>
                  </a:rPr>
                  <a:t>**(2.ve 3. ürün için - Ya 3.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e>
                      </m:d>
                    </m:oMath>
                  </m:oMathPara>
                </a14:m>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8A5CF8C5-A665-0492-6E06-FC8B6AFF0BF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804" r="-87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6C5F06-DDB5-D3C5-7CA7-2E1E04BAB1F6}"/>
              </a:ext>
            </a:extLst>
          </p:cNvPr>
          <p:cNvSpPr>
            <a:spLocks noGrp="1"/>
          </p:cNvSpPr>
          <p:nvPr>
            <p:ph type="title"/>
          </p:nvPr>
        </p:nvSpPr>
        <p:spPr/>
        <p:txBody>
          <a:bodyPr/>
          <a:lstStyle/>
          <a:p>
            <a:r>
              <a:rPr lang="tr-TR"/>
              <a:t>Çizelgeleme</a:t>
            </a:r>
          </a:p>
        </p:txBody>
      </p:sp>
      <p:pic>
        <p:nvPicPr>
          <p:cNvPr id="5" name="Resim 4">
            <a:extLst>
              <a:ext uri="{FF2B5EF4-FFF2-40B4-BE49-F238E27FC236}">
                <a16:creationId xmlns:a16="http://schemas.microsoft.com/office/drawing/2014/main" id="{74FA239F-4083-B2E7-B61A-C7D6CBCEFB52}"/>
              </a:ext>
            </a:extLst>
          </p:cNvPr>
          <p:cNvPicPr>
            <a:picLocks noChangeAspect="1"/>
          </p:cNvPicPr>
          <p:nvPr/>
        </p:nvPicPr>
        <p:blipFill>
          <a:blip r:embed="rId3"/>
          <a:stretch>
            <a:fillRect/>
          </a:stretch>
        </p:blipFill>
        <p:spPr>
          <a:xfrm>
            <a:off x="5148064" y="1628800"/>
            <a:ext cx="3369322" cy="1100686"/>
          </a:xfrm>
          <a:prstGeom prst="rect">
            <a:avLst/>
          </a:prstGeom>
        </p:spPr>
      </p:pic>
    </p:spTree>
    <p:extLst>
      <p:ext uri="{BB962C8B-B14F-4D97-AF65-F5344CB8AC3E}">
        <p14:creationId xmlns:p14="http://schemas.microsoft.com/office/powerpoint/2010/main" val="3230951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1E97400-6EA6-E1D3-68A3-E2489B0013D5}"/>
                  </a:ext>
                </a:extLst>
              </p:cNvPr>
              <p:cNvSpPr>
                <a:spLocks noGrp="1"/>
              </p:cNvSpPr>
              <p:nvPr>
                <p:ph idx="1"/>
              </p:nvPr>
            </p:nvSpPr>
            <p:spPr/>
            <p:txBody>
              <a:bodyPr>
                <a:normAutofit fontScale="92500" lnSpcReduction="10000"/>
              </a:bodyPr>
              <a:lstStyle/>
              <a:p>
                <a:pPr>
                  <a:lnSpc>
                    <a:spcPct val="100000"/>
                  </a:lnSpc>
                </a:pPr>
                <a:r>
                  <a:rPr lang="tr-TR">
                    <a:effectLst/>
                  </a:rPr>
                  <a:t>**(2.ve 4. ürün için - Ya 4.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e>
                      </m:d>
                    </m:oMath>
                  </m:oMathPara>
                </a14:m>
                <a:endParaRPr lang="tr-TR"/>
              </a:p>
              <a:p>
                <a:endParaRPr lang="tr-TR"/>
              </a:p>
              <a:p>
                <a:r>
                  <a:rPr lang="tr-TR">
                    <a:effectLst/>
                  </a:rPr>
                  <a:t>**(3.ve 4. ürün için - Ya 4. ürün önce üretilir yada 3.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e>
                      </m:d>
                    </m:oMath>
                  </m:oMathPara>
                </a14:m>
                <a:endParaRPr lang="tr-TR">
                  <a:effectLst/>
                </a:endParaRPr>
              </a:p>
              <a:p>
                <a:pPr>
                  <a:lnSpc>
                    <a:spcPct val="100000"/>
                  </a:lnSpc>
                </a:pPr>
                <a:endParaRPr lang="tr-TR"/>
              </a:p>
              <a:p>
                <a:r>
                  <a:rPr lang="tr-TR">
                    <a:effectLst/>
                  </a:rPr>
                  <a:t>İşlem süreleri için ceza alıp almayacakları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≤27−3</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≤22−17</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≤34−16</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≤26−4</m:t>
                      </m:r>
                    </m:oMath>
                  </m:oMathPara>
                </a14:m>
                <a:endParaRPr lang="tr-TR">
                  <a:effectLst/>
                </a:endParaRPr>
              </a:p>
              <a:p>
                <a:pPr>
                  <a:lnSpc>
                    <a:spcPct val="100000"/>
                  </a:lnSpc>
                </a:pPr>
                <a:r>
                  <a:rPr lang="tr-TR">
                    <a:effectLst/>
                  </a:rPr>
                  <a:t>Teslim tarihindeki sapmalar minimize edilecek;</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24</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18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22</m:t>
                      </m:r>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17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+13 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+35</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+14</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oMath>
                  </m:oMathPara>
                </a14:m>
                <a:endParaRPr lang="tr-TR">
                  <a:effectLst/>
                </a:endParaRPr>
              </a:p>
              <a:p>
                <a:endParaRPr lang="tr-TR"/>
              </a:p>
            </p:txBody>
          </p:sp>
        </mc:Choice>
        <mc:Fallback xmlns="">
          <p:sp>
            <p:nvSpPr>
              <p:cNvPr id="2" name="İçerik Yer Tutucusu 1">
                <a:extLst>
                  <a:ext uri="{FF2B5EF4-FFF2-40B4-BE49-F238E27FC236}">
                    <a16:creationId xmlns:a16="http://schemas.microsoft.com/office/drawing/2014/main" id="{61E97400-6EA6-E1D3-68A3-E2489B0013D5}"/>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B0FBBEE-BABC-EF97-9018-1CF9BDD48E24}"/>
              </a:ext>
            </a:extLst>
          </p:cNvPr>
          <p:cNvSpPr>
            <a:spLocks noGrp="1"/>
          </p:cNvSpPr>
          <p:nvPr>
            <p:ph type="title"/>
          </p:nvPr>
        </p:nvSpPr>
        <p:spPr/>
        <p:txBody>
          <a:bodyPr/>
          <a:lstStyle/>
          <a:p>
            <a:r>
              <a:rPr lang="tr-TR"/>
              <a:t>Çizelgeleme</a:t>
            </a:r>
          </a:p>
        </p:txBody>
      </p:sp>
    </p:spTree>
    <p:extLst>
      <p:ext uri="{BB962C8B-B14F-4D97-AF65-F5344CB8AC3E}">
        <p14:creationId xmlns:p14="http://schemas.microsoft.com/office/powerpoint/2010/main" val="2709412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tr-TR" altLang="ko-KR">
                <a:solidFill>
                  <a:srgbClr val="EA6131"/>
                </a:solidFill>
              </a:rPr>
              <a:t>T</a:t>
            </a:r>
            <a:r>
              <a:rPr lang="tr-TR" altLang="ko-KR"/>
              <a:t>EŞEKKÜRLER</a:t>
            </a:r>
            <a:endParaRPr lang="ko-KR"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0AF551-7240-7614-C06D-BD40D4E99F1E}"/>
              </a:ext>
            </a:extLst>
          </p:cNvPr>
          <p:cNvSpPr>
            <a:spLocks noGrp="1"/>
          </p:cNvSpPr>
          <p:nvPr>
            <p:ph type="ctrTitle"/>
          </p:nvPr>
        </p:nvSpPr>
        <p:spPr/>
        <p:txBody>
          <a:bodyPr/>
          <a:lstStyle/>
          <a:p>
            <a:r>
              <a:rPr lang="tr-TR">
                <a:solidFill>
                  <a:srgbClr val="EA6131"/>
                </a:solidFill>
              </a:rPr>
              <a:t>Ö</a:t>
            </a:r>
            <a:r>
              <a:rPr lang="tr-TR"/>
              <a:t>zvektör</a:t>
            </a:r>
          </a:p>
        </p:txBody>
      </p:sp>
    </p:spTree>
    <p:extLst>
      <p:ext uri="{BB962C8B-B14F-4D97-AF65-F5344CB8AC3E}">
        <p14:creationId xmlns:p14="http://schemas.microsoft.com/office/powerpoint/2010/main" val="3559059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C278C04-59B7-D456-E6BE-2966EA31871D}"/>
                  </a:ext>
                </a:extLst>
              </p:cNvPr>
              <p:cNvSpPr>
                <a:spLocks noGrp="1"/>
              </p:cNvSpPr>
              <p:nvPr>
                <p:ph idx="1"/>
              </p:nvPr>
            </p:nvSpPr>
            <p:spPr>
              <a:xfrm>
                <a:off x="370737" y="1556792"/>
                <a:ext cx="8402525" cy="4881686"/>
              </a:xfrm>
            </p:spPr>
            <p:txBody>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𝐴</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𝐼</m:t>
                              </m:r>
                            </m:e>
                          </m:d>
                        </m:e>
                      </m:func>
                      <m:r>
                        <a:rPr lang="tr-TR" b="0" i="1" smtClean="0">
                          <a:latin typeface="Cambria Math" panose="02040503050406030204" pitchFamily="18" charset="0"/>
                          <a:ea typeface="Cambria Math" panose="02040503050406030204" pitchFamily="18" charset="0"/>
                        </a:rPr>
                        <m:t>=0</m:t>
                      </m:r>
                    </m:oMath>
                  </m:oMathPara>
                </a14:m>
                <a:endParaRPr lang="tr-TR" b="0">
                  <a:ea typeface="Cambria Math" panose="02040503050406030204" pitchFamily="18" charset="0"/>
                </a:endParaRPr>
              </a:p>
              <a:p>
                <a:endParaRPr lang="tr-TR"/>
              </a:p>
              <a:p>
                <a:endParaRPr lang="tr-TR"/>
              </a:p>
              <a:p>
                <a:endParaRPr lang="tr-TR"/>
              </a:p>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d>
                                <m:dPr>
                                  <m:begChr m:val="["/>
                                  <m:endChr m:val="]"/>
                                  <m:ctrlPr>
                                    <a:rPr lang="tr-TR"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e>
                                        <m:r>
                                          <a:rPr lang="tr-TR" b="0" i="1" smtClean="0">
                                            <a:latin typeface="Cambria Math" panose="02040503050406030204" pitchFamily="18" charset="0"/>
                                          </a:rPr>
                                          <m:t>1</m:t>
                                        </m:r>
                                      </m:e>
                                    </m:mr>
                                    <m:mr>
                                      <m:e>
                                        <m:r>
                                          <a:rPr lang="tr-TR" b="0" i="1" smtClean="0">
                                            <a:latin typeface="Cambria Math" panose="02040503050406030204" pitchFamily="18" charset="0"/>
                                          </a:rPr>
                                          <m:t>2</m:t>
                                        </m:r>
                                      </m:e>
                                      <m:e>
                                        <m:r>
                                          <a:rPr lang="tr-TR" b="0" i="1" smtClean="0">
                                            <a:latin typeface="Cambria Math" panose="02040503050406030204" pitchFamily="18" charset="0"/>
                                          </a:rPr>
                                          <m:t>.25</m:t>
                                        </m:r>
                                      </m:e>
                                      <m:e>
                                        <m:r>
                                          <a:rPr lang="tr-TR" b="0" i="1" smtClean="0">
                                            <a:latin typeface="Cambria Math" panose="02040503050406030204" pitchFamily="18" charset="0"/>
                                          </a:rPr>
                                          <m:t>.25</m:t>
                                        </m:r>
                                      </m:e>
                                    </m:mr>
                                    <m:mr>
                                      <m:e>
                                        <m:r>
                                          <a:rPr lang="tr-TR" b="0" i="1" smtClean="0">
                                            <a:latin typeface="Cambria Math" panose="02040503050406030204" pitchFamily="18" charset="0"/>
                                          </a:rPr>
                                          <m:t>2</m:t>
                                        </m:r>
                                      </m:e>
                                      <m:e>
                                        <m:r>
                                          <a:rPr lang="tr-TR" b="0" i="1" smtClean="0">
                                            <a:latin typeface="Cambria Math" panose="02040503050406030204" pitchFamily="18" charset="0"/>
                                          </a:rPr>
                                          <m:t>.5</m:t>
                                        </m:r>
                                      </m:e>
                                      <m:e>
                                        <m:r>
                                          <a:rPr lang="tr-TR" b="0" i="1" smtClean="0">
                                            <a:latin typeface="Cambria Math" panose="02040503050406030204" pitchFamily="18" charset="0"/>
                                          </a:rPr>
                                          <m:t>.25</m:t>
                                        </m:r>
                                      </m:e>
                                    </m:mr>
                                  </m:m>
                                  <m:r>
                                    <a:rPr lang="tr-TR" b="0" i="1" smtClean="0">
                                      <a:latin typeface="Cambria Math" panose="02040503050406030204" pitchFamily="18" charset="0"/>
                                    </a:rPr>
                                    <m:t>   </m:t>
                                  </m:r>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m:t>
                                        </m:r>
                                        <m:r>
                                          <a:rPr lang="tr-TR" b="0" i="1" smtClean="0">
                                            <a:latin typeface="Cambria Math" panose="02040503050406030204" pitchFamily="18" charset="0"/>
                                          </a:rPr>
                                          <m:t>5</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mr>
                                    <m:mr>
                                      <m:e>
                                        <m:r>
                                          <a:rPr lang="tr-TR" b="0" i="1" smtClean="0">
                                            <a:latin typeface="Cambria Math" panose="02040503050406030204" pitchFamily="18" charset="0"/>
                                          </a:rPr>
                                          <m:t>4</m:t>
                                        </m:r>
                                      </m:e>
                                      <m:e>
                                        <m:r>
                                          <a:rPr lang="tr-TR" b="0" i="1" smtClean="0">
                                            <a:latin typeface="Cambria Math" panose="02040503050406030204" pitchFamily="18" charset="0"/>
                                          </a:rPr>
                                          <m:t>4</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3"/>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
                                  <m:r>
                                    <a:rPr lang="tr-TR" b="0" i="1" smtClean="0">
                                      <a:latin typeface="Cambria Math" panose="02040503050406030204" pitchFamily="18" charset="0"/>
                                      <a:ea typeface="Cambria Math" panose="02040503050406030204" pitchFamily="18" charset="0"/>
                                    </a:rPr>
                                    <m:t>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1</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1</m:t>
                                        </m:r>
                                      </m:e>
                                    </m:mr>
                                  </m:m>
                                </m:e>
                              </m:d>
                            </m:e>
                          </m:d>
                        </m:e>
                      </m:func>
                      <m:r>
                        <a:rPr lang="tr-TR" b="0" i="1" smtClean="0">
                          <a:latin typeface="Cambria Math" panose="02040503050406030204" pitchFamily="18" charset="0"/>
                          <a:ea typeface="Cambria Math" panose="02040503050406030204" pitchFamily="18" charset="0"/>
                        </a:rPr>
                        <m:t>=0</m:t>
                      </m:r>
                    </m:oMath>
                  </m:oMathPara>
                </a14:m>
                <a:endParaRPr lang="tr-TR"/>
              </a:p>
              <a:p>
                <a:endParaRPr lang="tr-TR"/>
              </a:p>
              <a:p>
                <a:endParaRPr lang="tr-TR"/>
              </a:p>
            </p:txBody>
          </p:sp>
        </mc:Choice>
        <mc:Fallback xmlns="">
          <p:sp>
            <p:nvSpPr>
              <p:cNvPr id="4" name="İçerik Yer Tutucusu 3">
                <a:extLst>
                  <a:ext uri="{FF2B5EF4-FFF2-40B4-BE49-F238E27FC236}">
                    <a16:creationId xmlns:a16="http://schemas.microsoft.com/office/drawing/2014/main" id="{6C278C04-59B7-D456-E6BE-2966EA31871D}"/>
                  </a:ext>
                </a:extLst>
              </p:cNvPr>
              <p:cNvSpPr>
                <a:spLocks noGrp="1" noRot="1" noChangeAspect="1" noMove="1" noResize="1" noEditPoints="1" noAdjustHandles="1" noChangeArrowheads="1" noChangeShapeType="1" noTextEdit="1"/>
              </p:cNvSpPr>
              <p:nvPr>
                <p:ph idx="1"/>
              </p:nvPr>
            </p:nvSpPr>
            <p:spPr>
              <a:xfrm>
                <a:off x="370737" y="1556792"/>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EF38B06-F44C-51B3-9BC0-AE7A688A83D6}"/>
              </a:ext>
            </a:extLst>
          </p:cNvPr>
          <p:cNvSpPr>
            <a:spLocks noGrp="1"/>
          </p:cNvSpPr>
          <p:nvPr>
            <p:ph type="title"/>
          </p:nvPr>
        </p:nvSpPr>
        <p:spPr/>
        <p:txBody>
          <a:bodyPr/>
          <a:lstStyle/>
          <a:p>
            <a:r>
              <a:rPr lang="tr-TR"/>
              <a:t>Özvektör Nasıl Hesaplanır?</a:t>
            </a:r>
          </a:p>
        </p:txBody>
      </p:sp>
      <p:pic>
        <p:nvPicPr>
          <p:cNvPr id="9" name="Resim 8">
            <a:hlinkClick r:id="rId3" action="ppaction://hlinkfile"/>
            <a:extLst>
              <a:ext uri="{FF2B5EF4-FFF2-40B4-BE49-F238E27FC236}">
                <a16:creationId xmlns:a16="http://schemas.microsoft.com/office/drawing/2014/main" id="{F0BD1EF1-DC4D-9F7B-73E5-72D0FF84F144}"/>
              </a:ext>
            </a:extLst>
          </p:cNvPr>
          <p:cNvPicPr>
            <a:picLocks noChangeAspect="1"/>
          </p:cNvPicPr>
          <p:nvPr/>
        </p:nvPicPr>
        <p:blipFill>
          <a:blip r:embed="rId4"/>
          <a:stretch>
            <a:fillRect/>
          </a:stretch>
        </p:blipFill>
        <p:spPr>
          <a:xfrm>
            <a:off x="6444208" y="4876530"/>
            <a:ext cx="2196490" cy="156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76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36C550-6E3E-4543-FD77-0E0DB331DB6E}"/>
              </a:ext>
            </a:extLst>
          </p:cNvPr>
          <p:cNvSpPr>
            <a:spLocks noGrp="1"/>
          </p:cNvSpPr>
          <p:nvPr>
            <p:ph idx="1"/>
          </p:nvPr>
        </p:nvSpPr>
        <p:spPr/>
        <p:txBody>
          <a:bodyPr/>
          <a:lstStyle/>
          <a:p>
            <a:r>
              <a:rPr lang="tr-TR"/>
              <a:t>Kısıtın aşağıdaki şekilde ifade edildiği durumda,</a:t>
            </a:r>
          </a:p>
          <a:p>
            <a:pPr lvl="1"/>
            <a:r>
              <a:rPr lang="tr-TR"/>
              <a:t>&lt;Kısıt&gt;  = RHS +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30000">
                <a:cs typeface="Arial" panose="020B0604020202020204" pitchFamily="34" charset="0"/>
              </a:rPr>
              <a:t>-</a:t>
            </a:r>
            <a:endParaRPr lang="tr-TR"/>
          </a:p>
          <a:p>
            <a:pPr marL="274320" lvl="1" indent="0">
              <a:buNone/>
            </a:pPr>
            <a:r>
              <a:rPr lang="tr-TR"/>
              <a:t>Eğer orijinal kısıt yönü </a:t>
            </a:r>
          </a:p>
          <a:p>
            <a:pPr marL="274320" lvl="1" indent="0">
              <a:buNone/>
            </a:pPr>
            <a:r>
              <a:rPr lang="tr-TR"/>
              <a:t>	≥ ise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a:t>
            </a:r>
            <a:endParaRPr lang="tr-TR"/>
          </a:p>
          <a:p>
            <a:pPr marL="274320" lvl="1" indent="0">
              <a:buNone/>
            </a:pPr>
            <a:r>
              <a:rPr lang="tr-TR"/>
              <a:t>	≤ ise </a:t>
            </a:r>
            <a:r>
              <a:rPr lang="tr-TR" altLang="tr-TR">
                <a:cs typeface="Arial" panose="020B0604020202020204" pitchFamily="34" charset="0"/>
              </a:rPr>
              <a:t>d</a:t>
            </a:r>
            <a:r>
              <a:rPr lang="tr-TR" altLang="tr-TR" baseline="30000">
                <a:cs typeface="Arial" panose="020B0604020202020204" pitchFamily="34" charset="0"/>
              </a:rPr>
              <a:t>+</a:t>
            </a:r>
            <a:r>
              <a:rPr lang="tr-TR"/>
              <a:t> </a:t>
            </a:r>
          </a:p>
          <a:p>
            <a:pPr marL="274320" lvl="1" indent="0">
              <a:buNone/>
            </a:pPr>
            <a:r>
              <a:rPr lang="tr-TR"/>
              <a:t>	= ise </a:t>
            </a:r>
            <a:r>
              <a:rPr lang="tr-TR">
                <a:cs typeface="Arial" panose="020B0604020202020204" pitchFamily="34" charset="0"/>
              </a:rPr>
              <a:t>d</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ve d</a:t>
            </a:r>
            <a:r>
              <a:rPr lang="en-US" altLang="tr-TR" baseline="30000">
                <a:cs typeface="Arial" panose="020B0604020202020204" pitchFamily="34" charset="0"/>
              </a:rPr>
              <a:t>-</a:t>
            </a:r>
            <a:r>
              <a:rPr lang="tr-TR"/>
              <a:t> </a:t>
            </a:r>
          </a:p>
          <a:p>
            <a:pPr marL="274320" lvl="1" indent="0">
              <a:buNone/>
            </a:pPr>
            <a:r>
              <a:rPr lang="tr-TR"/>
              <a:t>Minimize edilir. </a:t>
            </a:r>
          </a:p>
          <a:p>
            <a:pPr marL="274320" lvl="1" indent="0">
              <a:buNone/>
            </a:pPr>
            <a:endParaRPr lang="tr-TR"/>
          </a:p>
          <a:p>
            <a:pPr marL="274320" lvl="1" indent="0">
              <a:buNone/>
            </a:pPr>
            <a:endParaRPr lang="tr-TR"/>
          </a:p>
          <a:p>
            <a:pPr marL="274320" lvl="1" indent="0">
              <a:buNone/>
            </a:pPr>
            <a:endParaRPr lang="tr-TR"/>
          </a:p>
          <a:p>
            <a:endParaRPr lang="tr-TR"/>
          </a:p>
        </p:txBody>
      </p:sp>
      <p:sp>
        <p:nvSpPr>
          <p:cNvPr id="3" name="Başlık 2">
            <a:extLst>
              <a:ext uri="{FF2B5EF4-FFF2-40B4-BE49-F238E27FC236}">
                <a16:creationId xmlns:a16="http://schemas.microsoft.com/office/drawing/2014/main" id="{099286A2-3EF7-F290-AE7B-C4068431B518}"/>
              </a:ext>
            </a:extLst>
          </p:cNvPr>
          <p:cNvSpPr>
            <a:spLocks noGrp="1"/>
          </p:cNvSpPr>
          <p:nvPr>
            <p:ph type="title"/>
          </p:nvPr>
        </p:nvSpPr>
        <p:spPr/>
        <p:txBody>
          <a:bodyPr/>
          <a:lstStyle/>
          <a:p>
            <a:r>
              <a:rPr lang="tr-TR"/>
              <a:t>Kısıt Gevşetme Nedir ? </a:t>
            </a:r>
          </a:p>
        </p:txBody>
      </p:sp>
      <p:sp>
        <p:nvSpPr>
          <p:cNvPr id="4" name="TextBox 7">
            <a:extLst>
              <a:ext uri="{FF2B5EF4-FFF2-40B4-BE49-F238E27FC236}">
                <a16:creationId xmlns:a16="http://schemas.microsoft.com/office/drawing/2014/main" id="{8EB04A54-37A9-080C-945F-AF85927367D0}"/>
              </a:ext>
            </a:extLst>
          </p:cNvPr>
          <p:cNvSpPr txBox="1"/>
          <p:nvPr/>
        </p:nvSpPr>
        <p:spPr>
          <a:xfrm>
            <a:off x="3367698" y="4509120"/>
            <a:ext cx="3075714" cy="615553"/>
          </a:xfrm>
          <a:prstGeom prst="rect">
            <a:avLst/>
          </a:prstGeom>
          <a:noFill/>
        </p:spPr>
        <p:txBody>
          <a:bodyPr wrap="none" rtlCol="0">
            <a:spAutoFit/>
          </a:bodyPr>
          <a:lstStyle/>
          <a:p>
            <a:r>
              <a:rPr lang="tr-TR" altLang="en-US" sz="1600" i="1" dirty="0">
                <a:solidFill>
                  <a:schemeClr val="tx1">
                    <a:lumMod val="65000"/>
                    <a:lumOff val="35000"/>
                  </a:schemeClr>
                </a:solidFill>
                <a:latin typeface="+mj-lt"/>
                <a:ea typeface="맑은 고딕" pitchFamily="50" charset="-127"/>
              </a:rPr>
              <a:t>Amaç her zaman </a:t>
            </a:r>
            <a:r>
              <a:rPr lang="tr-TR" altLang="en-US" sz="1600" i="1" dirty="0" err="1">
                <a:solidFill>
                  <a:schemeClr val="tx1">
                    <a:lumMod val="65000"/>
                    <a:lumOff val="35000"/>
                  </a:schemeClr>
                </a:solidFill>
                <a:latin typeface="+mj-lt"/>
                <a:ea typeface="맑은 고딕" pitchFamily="50" charset="-127"/>
              </a:rPr>
              <a:t>minimizasyondur</a:t>
            </a:r>
            <a:r>
              <a:rPr lang="tr-TR" altLang="en-US" sz="1600" i="1" dirty="0">
                <a:solidFill>
                  <a:schemeClr val="tx1">
                    <a:lumMod val="65000"/>
                    <a:lumOff val="35000"/>
                  </a:schemeClr>
                </a:solidFill>
                <a:latin typeface="+mj-lt"/>
                <a:ea typeface="맑은 고딕" pitchFamily="50" charset="-127"/>
              </a:rPr>
              <a:t>.</a:t>
            </a:r>
          </a:p>
          <a:p>
            <a:endParaRPr lang="tr-TR" dirty="0"/>
          </a:p>
        </p:txBody>
      </p:sp>
      <p:sp>
        <p:nvSpPr>
          <p:cNvPr id="5" name="TextBox 8">
            <a:extLst>
              <a:ext uri="{FF2B5EF4-FFF2-40B4-BE49-F238E27FC236}">
                <a16:creationId xmlns:a16="http://schemas.microsoft.com/office/drawing/2014/main" id="{324610AE-2ABD-B01D-65BE-328E8ADC886B}"/>
              </a:ext>
            </a:extLst>
          </p:cNvPr>
          <p:cNvSpPr txBox="1"/>
          <p:nvPr/>
        </p:nvSpPr>
        <p:spPr>
          <a:xfrm>
            <a:off x="372232" y="5292929"/>
            <a:ext cx="8425829" cy="338554"/>
          </a:xfrm>
          <a:prstGeom prst="rect">
            <a:avLst/>
          </a:prstGeom>
          <a:noFill/>
        </p:spPr>
        <p:txBody>
          <a:bodyPr wrap="square" rtlCol="0">
            <a:spAutoFit/>
          </a:bodyPr>
          <a:lstStyle/>
          <a:p>
            <a:r>
              <a:rPr lang="tr-TR" sz="1600" i="1" dirty="0">
                <a:solidFill>
                  <a:schemeClr val="tx1">
                    <a:lumMod val="65000"/>
                    <a:lumOff val="35000"/>
                  </a:schemeClr>
                </a:solidFill>
                <a:latin typeface="+mj-lt"/>
                <a:ea typeface="맑은 고딕" pitchFamily="50" charset="-127"/>
              </a:rPr>
              <a:t>Orijinal kısıtlardaki sınırlarda en az sapma hedeflenir, hangi </a:t>
            </a:r>
            <a:r>
              <a:rPr lang="tr-TR" sz="1600" i="1" dirty="0" err="1">
                <a:solidFill>
                  <a:schemeClr val="tx1">
                    <a:lumMod val="65000"/>
                    <a:lumOff val="35000"/>
                  </a:schemeClr>
                </a:solidFill>
                <a:latin typeface="+mj-lt"/>
                <a:ea typeface="맑은 고딕" pitchFamily="50" charset="-127"/>
              </a:rPr>
              <a:t>kısıtın</a:t>
            </a:r>
            <a:r>
              <a:rPr lang="tr-TR" sz="1600" i="1" dirty="0">
                <a:solidFill>
                  <a:schemeClr val="tx1">
                    <a:lumMod val="65000"/>
                    <a:lumOff val="35000"/>
                  </a:schemeClr>
                </a:solidFill>
                <a:latin typeface="+mj-lt"/>
                <a:ea typeface="맑은 고딕" pitchFamily="50" charset="-127"/>
              </a:rPr>
              <a:t> ne kadar esneyebileceği belirlenir.</a:t>
            </a:r>
          </a:p>
        </p:txBody>
      </p:sp>
      <p:sp>
        <p:nvSpPr>
          <p:cNvPr id="6" name="Callout: Line with Border and Accent Bar 5">
            <a:extLst>
              <a:ext uri="{FF2B5EF4-FFF2-40B4-BE49-F238E27FC236}">
                <a16:creationId xmlns:a16="http://schemas.microsoft.com/office/drawing/2014/main" id="{D1282879-D506-3656-9B8C-1D4D9D6DE1A3}"/>
              </a:ext>
            </a:extLst>
          </p:cNvPr>
          <p:cNvSpPr/>
          <p:nvPr/>
        </p:nvSpPr>
        <p:spPr>
          <a:xfrm>
            <a:off x="3491880" y="2260416"/>
            <a:ext cx="2736304" cy="612648"/>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 her zaman böyle midir ?  </a:t>
            </a:r>
          </a:p>
          <a:p>
            <a:pPr algn="ctr"/>
            <a:endParaRPr lang="tr-TR" dirty="0"/>
          </a:p>
        </p:txBody>
      </p:sp>
      <p:sp>
        <p:nvSpPr>
          <p:cNvPr id="7" name="Callout: Line with Accent Bar 6">
            <a:extLst>
              <a:ext uri="{FF2B5EF4-FFF2-40B4-BE49-F238E27FC236}">
                <a16:creationId xmlns:a16="http://schemas.microsoft.com/office/drawing/2014/main" id="{F033478D-20AF-C799-FCE8-D1E2D03CC804}"/>
              </a:ext>
            </a:extLst>
          </p:cNvPr>
          <p:cNvSpPr/>
          <p:nvPr/>
        </p:nvSpPr>
        <p:spPr>
          <a:xfrm>
            <a:off x="6804248" y="2111314"/>
            <a:ext cx="1440160" cy="612648"/>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Evet, böyledir </a:t>
            </a:r>
          </a:p>
        </p:txBody>
      </p:sp>
    </p:spTree>
    <p:extLst>
      <p:ext uri="{BB962C8B-B14F-4D97-AF65-F5344CB8AC3E}">
        <p14:creationId xmlns:p14="http://schemas.microsoft.com/office/powerpoint/2010/main" val="39761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0E080D-4AC4-A731-7400-AAB574E73C33}"/>
                  </a:ext>
                </a:extLst>
              </p:cNvPr>
              <p:cNvSpPr>
                <a:spLocks noGrp="1"/>
              </p:cNvSpPr>
              <p:nvPr>
                <p:ph idx="1"/>
              </p:nvPr>
            </p:nvSpPr>
            <p:spPr/>
            <p:txBody>
              <a:bodyPr/>
              <a:lstStyle/>
              <a:p>
                <a:pPr>
                  <a:buFont typeface="Arial" panose="020B0604020202020204" pitchFamily="34" charset="0"/>
                  <a:buChar char="•"/>
                </a:pPr>
                <a:r>
                  <a:rPr lang="tr-TR"/>
                  <a:t>Amaç programlamada amaç denklemi, hedeflerden toplam sapmanın en azlandığı bir minimizasyon amaçlı fonksiyon olarak tanımlanır.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𝑤</m:t>
                              </m:r>
                            </m:e>
                            <m:sub>
                              <m:r>
                                <a:rPr lang="tr-TR" b="0" i="1" smtClean="0">
                                  <a:latin typeface="Cambria Math" panose="02040503050406030204" pitchFamily="18" charset="0"/>
                                </a:rPr>
                                <m:t>𝑖</m:t>
                              </m:r>
                            </m:sub>
                          </m:sSub>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nary>
                    </m:oMath>
                  </m:oMathPara>
                </a14:m>
                <a:endParaRPr lang="tr-TR"/>
              </a:p>
              <a:p>
                <a:pPr>
                  <a:buFont typeface="Arial" panose="020B0604020202020204" pitchFamily="34" charset="0"/>
                  <a:buChar char="•"/>
                </a:pPr>
                <a:endParaRPr lang="tr-TR"/>
              </a:p>
              <a:p>
                <a:pPr>
                  <a:buFont typeface="Arial" panose="020B0604020202020204" pitchFamily="34" charset="0"/>
                  <a:buChar char="•"/>
                </a:pPr>
                <a:r>
                  <a:rPr lang="tr-TR" b="1"/>
                  <a:t>Küçük Eşit Kısıtlar (≤): </a:t>
                </a:r>
                <a:r>
                  <a:rPr lang="tr-TR"/>
                  <a:t>Sağ taraf değerinin ne denli </a:t>
                </a:r>
                <a:r>
                  <a:rPr lang="tr-TR" b="1"/>
                  <a:t>altında</a:t>
                </a:r>
                <a:r>
                  <a:rPr lang="tr-TR"/>
                  <a:t> kalınırsa çözüm o derece başarılıdır. O halde, bir kısıtı daha küçük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Büyük Eşit Kısıtlar (≥): </a:t>
                </a:r>
                <a:r>
                  <a:rPr lang="tr-TR"/>
                  <a:t>Sağ taraf değerinin ne denli </a:t>
                </a:r>
                <a:r>
                  <a:rPr lang="tr-TR" b="1"/>
                  <a:t>üstünde</a:t>
                </a:r>
                <a:r>
                  <a:rPr lang="tr-TR"/>
                  <a:t> kalınırsa çözüm o derece başarılıdır. O halde, bir kısıtı daha büyük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Eşit Kısıtlar (=): </a:t>
                </a:r>
                <a:r>
                  <a:rPr lang="tr-TR"/>
                  <a:t>En katı kısıttır ve herhangi bir sapma istenmez. İki yönde sapma da, artış ve azalış, minimum seviyede olmalıdır. Bu sapmaların sıfır olacağı anlamı taşımaz, sadece minimum olacağını söyler.</a:t>
                </a: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F80E080D-4AC4-A731-7400-AAB574E73C33}"/>
                  </a:ext>
                </a:extLst>
              </p:cNvPr>
              <p:cNvSpPr>
                <a:spLocks noGrp="1" noRot="1" noChangeAspect="1" noMove="1" noResize="1" noEditPoints="1" noAdjustHandles="1" noChangeArrowheads="1" noChangeShapeType="1" noTextEdit="1"/>
              </p:cNvSpPr>
              <p:nvPr>
                <p:ph idx="1"/>
              </p:nvPr>
            </p:nvSpPr>
            <p:spPr>
              <a:blipFill>
                <a:blip r:embed="rId2"/>
                <a:stretch>
                  <a:fillRect l="-290"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DC9193-9541-F826-517B-266900243DE5}"/>
              </a:ext>
            </a:extLst>
          </p:cNvPr>
          <p:cNvSpPr>
            <a:spLocks noGrp="1"/>
          </p:cNvSpPr>
          <p:nvPr>
            <p:ph type="title"/>
          </p:nvPr>
        </p:nvSpPr>
        <p:spPr/>
        <p:txBody>
          <a:bodyPr/>
          <a:lstStyle/>
          <a:p>
            <a:r>
              <a:rPr lang="tr-TR"/>
              <a:t>Amaç Fonksiyonu ve Kısıtlar</a:t>
            </a:r>
          </a:p>
        </p:txBody>
      </p:sp>
    </p:spTree>
    <p:extLst>
      <p:ext uri="{BB962C8B-B14F-4D97-AF65-F5344CB8AC3E}">
        <p14:creationId xmlns:p14="http://schemas.microsoft.com/office/powerpoint/2010/main" val="9276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FCB4D0-39DE-F338-EF15-D0C228B4FE4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𝐵</m:t>
                              </m:r>
                            </m:e>
                            <m:sub>
                              <m:r>
                                <a:rPr lang="tr-TR" b="0" i="1" smtClean="0">
                                  <a:latin typeface="Cambria Math" panose="02040503050406030204" pitchFamily="18" charset="0"/>
                                  <a:ea typeface="Cambria Math" panose="02040503050406030204" pitchFamily="18" charset="0"/>
                                </a:rPr>
                                <m:t>𝑖</m:t>
                              </m:r>
                            </m:sub>
                          </m:sSub>
                        </m:e>
                      </m:nary>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pPr lvl="4"/>
                <a:r>
                  <a:rPr lang="tr-TR"/>
                  <a:t>n:kısıt sayısı</a:t>
                </a:r>
              </a:p>
              <a:p>
                <a:pPr lvl="4"/>
                <a:r>
                  <a:rPr lang="tr-TR"/>
                  <a:t>m: değişken sayısı </a:t>
                </a:r>
              </a:p>
            </p:txBody>
          </p:sp>
        </mc:Choice>
        <mc:Fallback xmlns="">
          <p:sp>
            <p:nvSpPr>
              <p:cNvPr id="2" name="İçerik Yer Tutucusu 1">
                <a:extLst>
                  <a:ext uri="{FF2B5EF4-FFF2-40B4-BE49-F238E27FC236}">
                    <a16:creationId xmlns:a16="http://schemas.microsoft.com/office/drawing/2014/main" id="{A8FCB4D0-39DE-F338-EF15-D0C228B4FE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F09880-123F-AF06-1112-1E228A311398}"/>
              </a:ext>
            </a:extLst>
          </p:cNvPr>
          <p:cNvSpPr>
            <a:spLocks noGrp="1"/>
          </p:cNvSpPr>
          <p:nvPr>
            <p:ph type="title"/>
          </p:nvPr>
        </p:nvSpPr>
        <p:spPr/>
        <p:txBody>
          <a:bodyPr/>
          <a:lstStyle/>
          <a:p>
            <a:r>
              <a:rPr lang="tr-TR"/>
              <a:t>Kısıtlar</a:t>
            </a:r>
          </a:p>
        </p:txBody>
      </p:sp>
      <p:pic>
        <p:nvPicPr>
          <p:cNvPr id="5" name="Resim 4">
            <a:extLst>
              <a:ext uri="{FF2B5EF4-FFF2-40B4-BE49-F238E27FC236}">
                <a16:creationId xmlns:a16="http://schemas.microsoft.com/office/drawing/2014/main" id="{DA21AE27-36EF-663E-1801-9A3375B66402}"/>
              </a:ext>
            </a:extLst>
          </p:cNvPr>
          <p:cNvPicPr>
            <a:picLocks noChangeAspect="1"/>
          </p:cNvPicPr>
          <p:nvPr/>
        </p:nvPicPr>
        <p:blipFill>
          <a:blip r:embed="rId3"/>
          <a:stretch>
            <a:fillRect/>
          </a:stretch>
        </p:blipFill>
        <p:spPr>
          <a:xfrm>
            <a:off x="1547664" y="2996952"/>
            <a:ext cx="5553030" cy="304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757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14301</TotalTime>
  <Words>5776</Words>
  <Application>Microsoft Office PowerPoint</Application>
  <PresentationFormat>On-screen Show (4:3)</PresentationFormat>
  <Paragraphs>628</Paragraphs>
  <Slides>66</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66</vt:i4>
      </vt:variant>
      <vt:variant>
        <vt:lpstr>Custom Shows</vt:lpstr>
      </vt:variant>
      <vt:variant>
        <vt:i4>1</vt:i4>
      </vt:variant>
    </vt:vector>
  </HeadingPairs>
  <TitlesOfParts>
    <vt:vector size="77" baseType="lpstr">
      <vt:lpstr>굴림체</vt:lpstr>
      <vt:lpstr>Malgun Gothic</vt:lpstr>
      <vt:lpstr>Arial</vt:lpstr>
      <vt:lpstr>Calibri Light</vt:lpstr>
      <vt:lpstr>Cambria Math</vt:lpstr>
      <vt:lpstr>Times New Roman</vt:lpstr>
      <vt:lpstr>Lucida Handwriting</vt:lpstr>
      <vt:lpstr>Symbol</vt:lpstr>
      <vt:lpstr>Calibri</vt:lpstr>
      <vt:lpstr>Office 테마</vt:lpstr>
      <vt:lpstr>Amaç Programlama</vt:lpstr>
      <vt:lpstr>PowerPoint Presentation</vt:lpstr>
      <vt:lpstr>Hedef/Amaç Programlama</vt:lpstr>
      <vt:lpstr>Kısıt Gevşetme Nedir ? </vt:lpstr>
      <vt:lpstr>Kısıt Gevşetme Nedir ? </vt:lpstr>
      <vt:lpstr>Kısıt Gevşetme Nedir ? </vt:lpstr>
      <vt:lpstr>Kısıt Gevşetme Nedir ? </vt:lpstr>
      <vt:lpstr>Amaç Fonksiyonu ve Kısıtlar</vt:lpstr>
      <vt:lpstr>Kısıtlar</vt:lpstr>
      <vt:lpstr>Amaç Programlama Çözüm Yaklaşımları</vt:lpstr>
      <vt:lpstr>Çözüm Yaklaşımları</vt:lpstr>
      <vt:lpstr>Çözüm Yaklaşımları</vt:lpstr>
      <vt:lpstr>Çözüm Yaklaşımları</vt:lpstr>
      <vt:lpstr>Açıklayıcı Örnek</vt:lpstr>
      <vt:lpstr>Reklam Planlama </vt:lpstr>
      <vt:lpstr>Kısıtlar</vt:lpstr>
      <vt:lpstr>Amaç Fonksiyonlarının Belirlenmesi</vt:lpstr>
      <vt:lpstr>Reklam Planlaması: Önceliklendirilmiş Amaçlar</vt:lpstr>
      <vt:lpstr>Reklam Planlama: İkincil Amaç</vt:lpstr>
      <vt:lpstr>Alternatif Model</vt:lpstr>
      <vt:lpstr>Kolon Düşürme Kuralı</vt:lpstr>
      <vt:lpstr>PowerPoint Presentation</vt:lpstr>
      <vt:lpstr>PowerPoint Presentation</vt:lpstr>
      <vt:lpstr>PowerPoint Presentation</vt:lpstr>
      <vt:lpstr>Örnekler</vt:lpstr>
      <vt:lpstr>Camyo Üretim</vt:lpstr>
      <vt:lpstr>PowerPoint Presentation</vt:lpstr>
      <vt:lpstr>PowerPoint Presentation</vt:lpstr>
      <vt:lpstr>Tucson Çanak ve Kupa Üretimi</vt:lpstr>
      <vt:lpstr>Tucson Çanak ve Kupa Üretimi: Amaç Kısıtları</vt:lpstr>
      <vt:lpstr>Tucson Çanak ve Kupa Üretimi: Amaç Fonksiyonu ve Model</vt:lpstr>
      <vt:lpstr>Tucson Çanak ve Kupa Üretimi</vt:lpstr>
      <vt:lpstr>Tucson Çanak ve Kupa Üretimi: Model</vt:lpstr>
      <vt:lpstr>Dewright Şirketi</vt:lpstr>
      <vt:lpstr>PowerPoint Presentation</vt:lpstr>
      <vt:lpstr>PowerPoint Presentation</vt:lpstr>
      <vt:lpstr>Tümleşik Çözüm</vt:lpstr>
      <vt:lpstr>PowerPoint Presentation</vt:lpstr>
      <vt:lpstr>Birinci Derece Amaçlar</vt:lpstr>
      <vt:lpstr>İkinci Derece Amaç Modeli</vt:lpstr>
      <vt:lpstr>Aron Kimya</vt:lpstr>
      <vt:lpstr>Çözüm -1</vt:lpstr>
      <vt:lpstr>Çözüm-2</vt:lpstr>
      <vt:lpstr>Çözümlere ilişkin Yorum</vt:lpstr>
      <vt:lpstr>ACME Firması</vt:lpstr>
      <vt:lpstr>ACME Firması</vt:lpstr>
      <vt:lpstr>ACME Firması</vt:lpstr>
      <vt:lpstr>Fehmi ve Ayşe </vt:lpstr>
      <vt:lpstr>Fehmi ve Ayşe </vt:lpstr>
      <vt:lpstr>Yatırım Planlama</vt:lpstr>
      <vt:lpstr>Yatırım Planlama</vt:lpstr>
      <vt:lpstr>Yatırım Planlama</vt:lpstr>
      <vt:lpstr>Yatırım Planlama</vt:lpstr>
      <vt:lpstr>Yatırım Planlama: Hedef-1</vt:lpstr>
      <vt:lpstr>Yatırım Planlama: Hedef-2</vt:lpstr>
      <vt:lpstr>Yatırım Planlama: Hedef-3</vt:lpstr>
      <vt:lpstr>Yatırım Planlama: Hedef-4</vt:lpstr>
      <vt:lpstr>Yatırım Planlama: Amaç</vt:lpstr>
      <vt:lpstr>Satıcı Problemi</vt:lpstr>
      <vt:lpstr>Satıcı Problemi</vt:lpstr>
      <vt:lpstr>Satıcı Problemi</vt:lpstr>
      <vt:lpstr>Çizelgeleme</vt:lpstr>
      <vt:lpstr>Çizelgeleme</vt:lpstr>
      <vt:lpstr>TEŞEKKÜRLER</vt:lpstr>
      <vt:lpstr>Özvektör</vt:lpstr>
      <vt:lpstr>Özvektör Nasıl Hesaplanır?</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109</cp:revision>
  <dcterms:created xsi:type="dcterms:W3CDTF">2010-02-01T08:03:16Z</dcterms:created>
  <dcterms:modified xsi:type="dcterms:W3CDTF">2024-04-24T02:07:50Z</dcterms:modified>
  <cp:category>www.slidemembers.com</cp:category>
</cp:coreProperties>
</file>